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2" r:id="rId2"/>
    <p:sldId id="296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6" r:id="rId12"/>
    <p:sldId id="307" r:id="rId13"/>
    <p:sldId id="308" r:id="rId14"/>
    <p:sldId id="309" r:id="rId15"/>
    <p:sldId id="310" r:id="rId16"/>
    <p:sldId id="311" r:id="rId17"/>
    <p:sldId id="313" r:id="rId18"/>
    <p:sldId id="314" r:id="rId19"/>
    <p:sldId id="315" r:id="rId20"/>
    <p:sldId id="324" r:id="rId21"/>
    <p:sldId id="316" r:id="rId22"/>
    <p:sldId id="317" r:id="rId23"/>
    <p:sldId id="318" r:id="rId24"/>
    <p:sldId id="319" r:id="rId25"/>
    <p:sldId id="320" r:id="rId26"/>
    <p:sldId id="323" r:id="rId27"/>
    <p:sldId id="322" r:id="rId28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24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70E69-366F-4D64-90B3-211F4D265A10}" type="datetimeFigureOut">
              <a:rPr lang="es-AR" smtClean="0"/>
              <a:pPr/>
              <a:t>16/10/2014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5D4CB-CD7F-4019-AF53-CADFE271692A}" type="slidenum">
              <a:rPr lang="es-AR" smtClean="0"/>
              <a:pPr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3C06-FDFA-401A-BFDD-53F196FE8002}" type="datetimeFigureOut">
              <a:rPr lang="es-AR" smtClean="0"/>
              <a:pPr/>
              <a:t>16/10/2014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3744-7A0B-480F-85AB-32A6E28DF01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3C06-FDFA-401A-BFDD-53F196FE8002}" type="datetimeFigureOut">
              <a:rPr lang="es-AR" smtClean="0"/>
              <a:pPr/>
              <a:t>16/10/2014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3744-7A0B-480F-85AB-32A6E28DF01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3C06-FDFA-401A-BFDD-53F196FE8002}" type="datetimeFigureOut">
              <a:rPr lang="es-AR" smtClean="0"/>
              <a:pPr/>
              <a:t>16/10/2014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3744-7A0B-480F-85AB-32A6E28DF01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3C06-FDFA-401A-BFDD-53F196FE8002}" type="datetimeFigureOut">
              <a:rPr lang="es-AR" smtClean="0"/>
              <a:pPr/>
              <a:t>16/10/2014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3744-7A0B-480F-85AB-32A6E28DF01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3C06-FDFA-401A-BFDD-53F196FE8002}" type="datetimeFigureOut">
              <a:rPr lang="es-AR" smtClean="0"/>
              <a:pPr/>
              <a:t>16/10/2014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3744-7A0B-480F-85AB-32A6E28DF01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3C06-FDFA-401A-BFDD-53F196FE8002}" type="datetimeFigureOut">
              <a:rPr lang="es-AR" smtClean="0"/>
              <a:pPr/>
              <a:t>16/10/2014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3744-7A0B-480F-85AB-32A6E28DF01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3C06-FDFA-401A-BFDD-53F196FE8002}" type="datetimeFigureOut">
              <a:rPr lang="es-AR" smtClean="0"/>
              <a:pPr/>
              <a:t>16/10/2014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3744-7A0B-480F-85AB-32A6E28DF01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3C06-FDFA-401A-BFDD-53F196FE8002}" type="datetimeFigureOut">
              <a:rPr lang="es-AR" smtClean="0"/>
              <a:pPr/>
              <a:t>16/10/2014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3744-7A0B-480F-85AB-32A6E28DF01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3C06-FDFA-401A-BFDD-53F196FE8002}" type="datetimeFigureOut">
              <a:rPr lang="es-AR" smtClean="0"/>
              <a:pPr/>
              <a:t>16/10/2014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3744-7A0B-480F-85AB-32A6E28DF01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3C06-FDFA-401A-BFDD-53F196FE8002}" type="datetimeFigureOut">
              <a:rPr lang="es-AR" smtClean="0"/>
              <a:pPr/>
              <a:t>16/10/2014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3744-7A0B-480F-85AB-32A6E28DF01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3C06-FDFA-401A-BFDD-53F196FE8002}" type="datetimeFigureOut">
              <a:rPr lang="es-AR" smtClean="0"/>
              <a:pPr/>
              <a:t>16/10/2014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A3744-7A0B-480F-85AB-32A6E28DF01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B3C06-FDFA-401A-BFDD-53F196FE8002}" type="datetimeFigureOut">
              <a:rPr lang="es-AR" smtClean="0"/>
              <a:pPr/>
              <a:t>16/10/2014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A3744-7A0B-480F-85AB-32A6E28DF01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67544" y="188640"/>
            <a:ext cx="144016" cy="446449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1412776"/>
            <a:ext cx="7776864" cy="4824536"/>
          </a:xfrm>
        </p:spPr>
        <p:txBody>
          <a:bodyPr>
            <a:normAutofit fontScale="90000"/>
          </a:bodyPr>
          <a:lstStyle/>
          <a:p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>
                <a:solidFill>
                  <a:srgbClr val="C00000"/>
                </a:solidFill>
              </a:rPr>
              <a:t/>
            </a:r>
            <a:br>
              <a:rPr lang="es-AR" sz="2400" b="1" dirty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/>
              <a:t> LA </a:t>
            </a:r>
            <a:r>
              <a:rPr lang="es-AR" sz="2400" b="1" dirty="0" smtClean="0"/>
              <a:t>UNIRBANIDAD</a:t>
            </a: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ARQUITECTO ANDRÉS FIANDRINO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/>
            </a:r>
            <a:br>
              <a:rPr lang="es-ES" dirty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548680"/>
            <a:ext cx="9144000" cy="432048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5724128" y="548680"/>
            <a:ext cx="3318532" cy="41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7544" y="6165304"/>
            <a:ext cx="8424936" cy="72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748464" y="4941168"/>
            <a:ext cx="72008" cy="14401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755576" y="620688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smtClean="0"/>
              <a:t>LA UNIRBANIDAD</a:t>
            </a:r>
            <a:endParaRPr lang="es-ES_tradnl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5364088" y="404664"/>
            <a:ext cx="33843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/>
              <a:t>I </a:t>
            </a:r>
            <a:r>
              <a:rPr lang="es-AR" sz="1200" dirty="0" smtClean="0"/>
              <a:t>CONGRESO  INTERNACIONAL DE </a:t>
            </a:r>
            <a:r>
              <a:rPr lang="es-AR" sz="1200" dirty="0" smtClean="0"/>
              <a:t>PREVENCION DE RIESGOS Y GESTION AMBIENTAL</a:t>
            </a:r>
            <a:endParaRPr lang="es-AR" sz="1200" dirty="0" smtClean="0"/>
          </a:p>
          <a:p>
            <a:pPr algn="ctr"/>
            <a:r>
              <a:rPr lang="es-AR" sz="1200" dirty="0" smtClean="0"/>
              <a:t> LA PLATA - ARGENTINA</a:t>
            </a:r>
            <a:endParaRPr lang="es-AR" sz="1200" dirty="0"/>
          </a:p>
        </p:txBody>
      </p:sp>
      <p:sp>
        <p:nvSpPr>
          <p:cNvPr id="17" name="16 Rectángulo"/>
          <p:cNvSpPr/>
          <p:nvPr/>
        </p:nvSpPr>
        <p:spPr>
          <a:xfrm>
            <a:off x="1043608" y="3105835"/>
            <a:ext cx="74168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2000" dirty="0" smtClean="0"/>
              <a:t>LA OCUPACION </a:t>
            </a:r>
            <a:r>
              <a:rPr lang="es-AR" sz="2000" dirty="0" smtClean="0"/>
              <a:t>TERRITORIAL DE LAS UNIVERSIDADES ARGENTINAS, SU SUSTENTABILIDAD SOCIAL Y AMBIENTAL</a:t>
            </a:r>
          </a:p>
          <a:p>
            <a:pPr algn="ctr"/>
            <a:endParaRPr lang="es-A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67544" y="188640"/>
            <a:ext cx="144016" cy="446449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1412776"/>
            <a:ext cx="7776864" cy="4824536"/>
          </a:xfrm>
        </p:spPr>
        <p:txBody>
          <a:bodyPr>
            <a:normAutofit fontScale="90000"/>
          </a:bodyPr>
          <a:lstStyle/>
          <a:p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>
                <a:solidFill>
                  <a:srgbClr val="C00000"/>
                </a:solidFill>
              </a:rPr>
              <a:t/>
            </a:r>
            <a:br>
              <a:rPr lang="es-AR" sz="2400" b="1" dirty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ARQUITECTO ANDRÉS FIANDRINO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/>
            </a:r>
            <a:br>
              <a:rPr lang="es-ES" dirty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548680"/>
            <a:ext cx="9144000" cy="432048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5724128" y="548680"/>
            <a:ext cx="3318532" cy="41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7544" y="6165304"/>
            <a:ext cx="8424936" cy="72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748464" y="4941168"/>
            <a:ext cx="72008" cy="14401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755576" y="620688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smtClean="0"/>
              <a:t>LA UNIRBANIDAD</a:t>
            </a:r>
            <a:endParaRPr lang="es-ES_tradnl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5364088" y="404664"/>
            <a:ext cx="33843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/>
              <a:t>I </a:t>
            </a:r>
            <a:r>
              <a:rPr lang="es-AR" sz="1200" dirty="0" smtClean="0"/>
              <a:t>CONGRESO  INTERNACIONAL DE </a:t>
            </a:r>
            <a:r>
              <a:rPr lang="es-AR" sz="1200" dirty="0" smtClean="0"/>
              <a:t>PREVENCION DE RIESGOS Y GESTION AMBIENTAL</a:t>
            </a:r>
            <a:endParaRPr lang="es-AR" sz="1200" dirty="0" smtClean="0"/>
          </a:p>
          <a:p>
            <a:pPr algn="ctr"/>
            <a:r>
              <a:rPr lang="es-AR" sz="1200" dirty="0" smtClean="0"/>
              <a:t> LA PLATA - ARGENTINA</a:t>
            </a:r>
            <a:endParaRPr lang="es-AR" sz="1200" dirty="0"/>
          </a:p>
        </p:txBody>
      </p:sp>
      <p:sp>
        <p:nvSpPr>
          <p:cNvPr id="14" name="13 Rectángulo"/>
          <p:cNvSpPr/>
          <p:nvPr/>
        </p:nvSpPr>
        <p:spPr>
          <a:xfrm>
            <a:off x="4716016" y="2204864"/>
            <a:ext cx="33843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dirty="0" smtClean="0"/>
              <a:t>INTERFASES </a:t>
            </a:r>
          </a:p>
          <a:p>
            <a:endParaRPr lang="es-AR" dirty="0" smtClean="0"/>
          </a:p>
          <a:p>
            <a:r>
              <a:rPr lang="es-AR" dirty="0" smtClean="0"/>
              <a:t>Figura </a:t>
            </a:r>
            <a:r>
              <a:rPr lang="es-AR" dirty="0" smtClean="0"/>
              <a:t>1: Interfases físicas: espacio verde</a:t>
            </a:r>
          </a:p>
          <a:p>
            <a:r>
              <a:rPr lang="es-AR" dirty="0" smtClean="0"/>
              <a:t>Figura 2: Interfases físicas: espacio verde con límites</a:t>
            </a:r>
          </a:p>
          <a:p>
            <a:r>
              <a:rPr lang="es-AR" dirty="0" smtClean="0"/>
              <a:t>Figura 3: Interfases físicas: del tipo urbanas</a:t>
            </a:r>
          </a:p>
          <a:p>
            <a:r>
              <a:rPr lang="es-AR" dirty="0" smtClean="0"/>
              <a:t>Figura 4: interfases físicas: visuales</a:t>
            </a:r>
            <a:endParaRPr lang="es-AR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9"/>
            <a:ext cx="3445135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67544" y="188640"/>
            <a:ext cx="144016" cy="446449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1412776"/>
            <a:ext cx="7776864" cy="4824536"/>
          </a:xfrm>
        </p:spPr>
        <p:txBody>
          <a:bodyPr>
            <a:normAutofit fontScale="90000"/>
          </a:bodyPr>
          <a:lstStyle/>
          <a:p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>
                <a:solidFill>
                  <a:srgbClr val="C00000"/>
                </a:solidFill>
              </a:rPr>
              <a:t/>
            </a:r>
            <a:br>
              <a:rPr lang="es-AR" sz="2400" b="1" dirty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ARQUITECTO ANDRÉS FIANDRINO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/>
            </a:r>
            <a:br>
              <a:rPr lang="es-ES" dirty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548680"/>
            <a:ext cx="9144000" cy="432048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5724128" y="548680"/>
            <a:ext cx="3318532" cy="41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7544" y="6165304"/>
            <a:ext cx="8424936" cy="72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748464" y="4941168"/>
            <a:ext cx="72008" cy="14401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755576" y="620688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smtClean="0"/>
              <a:t>LA UNIRBANIDAD</a:t>
            </a:r>
            <a:endParaRPr lang="es-ES_tradnl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5364088" y="404664"/>
            <a:ext cx="33843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/>
              <a:t>I </a:t>
            </a:r>
            <a:r>
              <a:rPr lang="es-AR" sz="1200" dirty="0" smtClean="0"/>
              <a:t>CONGRESO  INTERNACIONAL DE </a:t>
            </a:r>
            <a:r>
              <a:rPr lang="es-AR" sz="1200" dirty="0" smtClean="0"/>
              <a:t>PREVENCION DE RIESGOS Y GESTION AMBIENTAL</a:t>
            </a:r>
            <a:endParaRPr lang="es-AR" sz="1200" dirty="0" smtClean="0"/>
          </a:p>
          <a:p>
            <a:pPr algn="ctr"/>
            <a:r>
              <a:rPr lang="es-AR" sz="1200" dirty="0" smtClean="0"/>
              <a:t> LA PLATA - ARGENTINA</a:t>
            </a:r>
            <a:endParaRPr lang="es-AR" sz="1200" dirty="0"/>
          </a:p>
        </p:txBody>
      </p:sp>
      <p:sp>
        <p:nvSpPr>
          <p:cNvPr id="14" name="13 Rectángulo"/>
          <p:cNvSpPr/>
          <p:nvPr/>
        </p:nvSpPr>
        <p:spPr>
          <a:xfrm>
            <a:off x="5759624" y="5517232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dirty="0" smtClean="0"/>
              <a:t> 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68760"/>
            <a:ext cx="7521847" cy="286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Rectángulo"/>
          <p:cNvSpPr/>
          <p:nvPr/>
        </p:nvSpPr>
        <p:spPr>
          <a:xfrm>
            <a:off x="2483768" y="42930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dirty="0" smtClean="0"/>
              <a:t>Figura 5: interfases sociales (Campo de deportes)</a:t>
            </a:r>
            <a:endParaRPr lang="es-A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67544" y="188640"/>
            <a:ext cx="144016" cy="446449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1412776"/>
            <a:ext cx="7776864" cy="4824536"/>
          </a:xfrm>
        </p:spPr>
        <p:txBody>
          <a:bodyPr>
            <a:normAutofit fontScale="90000"/>
          </a:bodyPr>
          <a:lstStyle/>
          <a:p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>
                <a:solidFill>
                  <a:srgbClr val="C00000"/>
                </a:solidFill>
              </a:rPr>
              <a:t/>
            </a:r>
            <a:br>
              <a:rPr lang="es-AR" sz="2400" b="1" dirty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ARQUITECTO ANDRÉS FIANDRINO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/>
            </a:r>
            <a:br>
              <a:rPr lang="es-ES" dirty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548680"/>
            <a:ext cx="9144000" cy="432048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5724128" y="548680"/>
            <a:ext cx="3318532" cy="41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7544" y="6165304"/>
            <a:ext cx="8424936" cy="72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748464" y="4941168"/>
            <a:ext cx="72008" cy="14401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755576" y="620688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smtClean="0"/>
              <a:t>LA UNIRBANIDAD</a:t>
            </a:r>
            <a:endParaRPr lang="es-ES_tradnl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5364088" y="404664"/>
            <a:ext cx="33843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/>
              <a:t>I </a:t>
            </a:r>
            <a:r>
              <a:rPr lang="es-AR" sz="1200" dirty="0" smtClean="0"/>
              <a:t>CONGRESO  INTERNACIONAL DE </a:t>
            </a:r>
            <a:r>
              <a:rPr lang="es-AR" sz="1200" dirty="0" smtClean="0"/>
              <a:t>PREVENCION DE RIESGOS Y GESTION AMBIENTAL</a:t>
            </a:r>
            <a:endParaRPr lang="es-AR" sz="1200" dirty="0" smtClean="0"/>
          </a:p>
          <a:p>
            <a:pPr algn="ctr"/>
            <a:r>
              <a:rPr lang="es-AR" sz="1200" dirty="0" smtClean="0"/>
              <a:t> LA PLATA - ARGENTINA</a:t>
            </a:r>
            <a:endParaRPr lang="es-AR" sz="1200" dirty="0"/>
          </a:p>
        </p:txBody>
      </p:sp>
      <p:sp>
        <p:nvSpPr>
          <p:cNvPr id="14" name="13 Rectángulo"/>
          <p:cNvSpPr/>
          <p:nvPr/>
        </p:nvSpPr>
        <p:spPr>
          <a:xfrm>
            <a:off x="1043608" y="5229200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dirty="0" smtClean="0"/>
              <a:t> PATRONES CONSTRUCTIVOS - UNLP</a:t>
            </a:r>
          </a:p>
        </p:txBody>
      </p:sp>
      <p:pic>
        <p:nvPicPr>
          <p:cNvPr id="16" name="Picture 2" descr="Image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68760"/>
            <a:ext cx="7448773" cy="396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67544" y="188640"/>
            <a:ext cx="144016" cy="446449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1412776"/>
            <a:ext cx="7776864" cy="4824536"/>
          </a:xfrm>
        </p:spPr>
        <p:txBody>
          <a:bodyPr>
            <a:normAutofit fontScale="90000"/>
          </a:bodyPr>
          <a:lstStyle/>
          <a:p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>
                <a:solidFill>
                  <a:srgbClr val="C00000"/>
                </a:solidFill>
              </a:rPr>
              <a:t/>
            </a:r>
            <a:br>
              <a:rPr lang="es-AR" sz="2400" b="1" dirty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ARQUITECTO ANDRÉS FIANDRINO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/>
            </a:r>
            <a:br>
              <a:rPr lang="es-ES" dirty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548680"/>
            <a:ext cx="9144000" cy="432048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5724128" y="548680"/>
            <a:ext cx="3318532" cy="41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7544" y="6165304"/>
            <a:ext cx="8424936" cy="72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748464" y="4941168"/>
            <a:ext cx="72008" cy="14401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755576" y="620688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smtClean="0"/>
              <a:t>LA UNIRBANIDAD</a:t>
            </a:r>
            <a:endParaRPr lang="es-ES_tradnl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5364088" y="404664"/>
            <a:ext cx="33843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/>
              <a:t>I </a:t>
            </a:r>
            <a:r>
              <a:rPr lang="es-AR" sz="1200" dirty="0" smtClean="0"/>
              <a:t>CONGRESO  INTERNACIONAL DE </a:t>
            </a:r>
            <a:r>
              <a:rPr lang="es-AR" sz="1200" dirty="0" smtClean="0"/>
              <a:t>PREVENCION DE RIESGOS Y GESTION AMBIENTAL</a:t>
            </a:r>
            <a:endParaRPr lang="es-AR" sz="1200" dirty="0" smtClean="0"/>
          </a:p>
          <a:p>
            <a:pPr algn="ctr"/>
            <a:r>
              <a:rPr lang="es-AR" sz="1200" dirty="0" smtClean="0"/>
              <a:t> LA PLATA - ARGENTINA</a:t>
            </a:r>
            <a:endParaRPr lang="es-AR" sz="1200" dirty="0"/>
          </a:p>
        </p:txBody>
      </p:sp>
      <p:sp>
        <p:nvSpPr>
          <p:cNvPr id="14" name="13 Rectángulo"/>
          <p:cNvSpPr/>
          <p:nvPr/>
        </p:nvSpPr>
        <p:spPr>
          <a:xfrm>
            <a:off x="5364088" y="2132856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dirty="0" smtClean="0"/>
              <a:t> PATRONES CONSTRUCTIVOS - UNLP</a:t>
            </a:r>
          </a:p>
        </p:txBody>
      </p:sp>
      <p:pic>
        <p:nvPicPr>
          <p:cNvPr id="15" name="Picture 2" descr="C:\Users\Andrés\Desktop\Archivos Andrés al 20-4-11\FLACAM\Maestria\ESQUEMAS GBE_30_6\DSC069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980728"/>
            <a:ext cx="3060340" cy="40804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67544" y="188640"/>
            <a:ext cx="144016" cy="446449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1412776"/>
            <a:ext cx="7776864" cy="4824536"/>
          </a:xfrm>
        </p:spPr>
        <p:txBody>
          <a:bodyPr>
            <a:normAutofit fontScale="90000"/>
          </a:bodyPr>
          <a:lstStyle/>
          <a:p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>
                <a:solidFill>
                  <a:srgbClr val="C00000"/>
                </a:solidFill>
              </a:rPr>
              <a:t/>
            </a:r>
            <a:br>
              <a:rPr lang="es-AR" sz="2400" b="1" dirty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ARQUITECTO ANDRÉS FIANDRINO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/>
            </a:r>
            <a:br>
              <a:rPr lang="es-ES" dirty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548680"/>
            <a:ext cx="9144000" cy="432048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5724128" y="548680"/>
            <a:ext cx="3318532" cy="41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7544" y="6165304"/>
            <a:ext cx="8424936" cy="72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748464" y="4941168"/>
            <a:ext cx="72008" cy="14401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755576" y="620688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smtClean="0"/>
              <a:t>LA UNIRBANIDAD</a:t>
            </a:r>
            <a:endParaRPr lang="es-ES_tradnl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5364088" y="404664"/>
            <a:ext cx="33843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/>
              <a:t>I </a:t>
            </a:r>
            <a:r>
              <a:rPr lang="es-AR" sz="1200" dirty="0" smtClean="0"/>
              <a:t>CONGRESO  INTERNACIONAL DE </a:t>
            </a:r>
            <a:r>
              <a:rPr lang="es-AR" sz="1200" dirty="0" smtClean="0"/>
              <a:t>PREVENCION DE RIESGOS Y GESTION AMBIENTAL</a:t>
            </a:r>
            <a:endParaRPr lang="es-AR" sz="1200" dirty="0" smtClean="0"/>
          </a:p>
          <a:p>
            <a:pPr algn="ctr"/>
            <a:r>
              <a:rPr lang="es-AR" sz="1200" dirty="0" smtClean="0"/>
              <a:t> LA PLATA - ARGENTINA</a:t>
            </a:r>
            <a:endParaRPr lang="es-AR" sz="1200" dirty="0"/>
          </a:p>
        </p:txBody>
      </p:sp>
      <p:sp>
        <p:nvSpPr>
          <p:cNvPr id="14" name="13 Rectángulo"/>
          <p:cNvSpPr/>
          <p:nvPr/>
        </p:nvSpPr>
        <p:spPr>
          <a:xfrm>
            <a:off x="6516216" y="2708920"/>
            <a:ext cx="2232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dirty="0" smtClean="0"/>
              <a:t> PATRONES CONSTRUCTIVOS - UNLP</a:t>
            </a:r>
          </a:p>
        </p:txBody>
      </p:sp>
      <p:pic>
        <p:nvPicPr>
          <p:cNvPr id="16" name="Picture 2" descr="C:\Users\Andres\Documents\Maestria\GBE\AEREAS_actual\G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5724128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67544" y="188640"/>
            <a:ext cx="144016" cy="446449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1412776"/>
            <a:ext cx="7776864" cy="4824536"/>
          </a:xfrm>
        </p:spPr>
        <p:txBody>
          <a:bodyPr>
            <a:normAutofit fontScale="90000"/>
          </a:bodyPr>
          <a:lstStyle/>
          <a:p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>
                <a:solidFill>
                  <a:srgbClr val="C00000"/>
                </a:solidFill>
              </a:rPr>
              <a:t/>
            </a:r>
            <a:br>
              <a:rPr lang="es-AR" sz="2400" b="1" dirty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ARQUITECTO ANDRÉS FIANDRINO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/>
            </a:r>
            <a:br>
              <a:rPr lang="es-ES" dirty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548680"/>
            <a:ext cx="9144000" cy="432048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5724128" y="548680"/>
            <a:ext cx="3318532" cy="41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7544" y="6165304"/>
            <a:ext cx="8424936" cy="72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748464" y="4941168"/>
            <a:ext cx="72008" cy="14401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755576" y="620688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smtClean="0"/>
              <a:t>LA UNIRBANIDAD</a:t>
            </a:r>
            <a:endParaRPr lang="es-ES_tradnl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5364088" y="404664"/>
            <a:ext cx="33843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/>
              <a:t>I </a:t>
            </a:r>
            <a:r>
              <a:rPr lang="es-AR" sz="1200" dirty="0" smtClean="0"/>
              <a:t>CONGRESO  INTERNACIONAL DE </a:t>
            </a:r>
            <a:r>
              <a:rPr lang="es-AR" sz="1200" dirty="0" smtClean="0"/>
              <a:t>PREVENCION DE RIESGOS Y GESTION AMBIENTAL</a:t>
            </a:r>
            <a:endParaRPr lang="es-AR" sz="1200" dirty="0" smtClean="0"/>
          </a:p>
          <a:p>
            <a:pPr algn="ctr"/>
            <a:r>
              <a:rPr lang="es-AR" sz="1200" dirty="0" smtClean="0"/>
              <a:t> LA PLATA - ARGENTINA</a:t>
            </a:r>
            <a:endParaRPr lang="es-AR" sz="1200" dirty="0"/>
          </a:p>
        </p:txBody>
      </p:sp>
      <p:sp>
        <p:nvSpPr>
          <p:cNvPr id="14" name="13 Rectángulo"/>
          <p:cNvSpPr/>
          <p:nvPr/>
        </p:nvSpPr>
        <p:spPr>
          <a:xfrm>
            <a:off x="6516216" y="2708920"/>
            <a:ext cx="2232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dirty="0" smtClean="0"/>
              <a:t> PATRONES CONSTRUCTIVOS - UNLP</a:t>
            </a:r>
          </a:p>
        </p:txBody>
      </p:sp>
      <p:pic>
        <p:nvPicPr>
          <p:cNvPr id="15" name="Picture 2" descr="C:\Users\Andrés\Desktop\Archivos Andrés al 20-4-11\FLACAM\Maestria\Monografías\Monografía 1\ESQUEMAS GBE\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5976664" cy="41253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67544" y="188640"/>
            <a:ext cx="144016" cy="446449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1412776"/>
            <a:ext cx="7776864" cy="4824536"/>
          </a:xfrm>
        </p:spPr>
        <p:txBody>
          <a:bodyPr>
            <a:normAutofit fontScale="90000"/>
          </a:bodyPr>
          <a:lstStyle/>
          <a:p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>
                <a:solidFill>
                  <a:srgbClr val="C00000"/>
                </a:solidFill>
              </a:rPr>
              <a:t/>
            </a:r>
            <a:br>
              <a:rPr lang="es-AR" sz="2400" b="1" dirty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ARQUITECTO ANDRÉS FIANDRINO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/>
            </a:r>
            <a:br>
              <a:rPr lang="es-ES" dirty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548680"/>
            <a:ext cx="9144000" cy="432048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5724128" y="548680"/>
            <a:ext cx="3318532" cy="41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7544" y="6165304"/>
            <a:ext cx="8424936" cy="72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748464" y="4941168"/>
            <a:ext cx="72008" cy="14401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755576" y="620688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smtClean="0"/>
              <a:t>LA UNIRBANIDAD</a:t>
            </a:r>
            <a:endParaRPr lang="es-ES_tradnl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5364088" y="404664"/>
            <a:ext cx="33843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/>
              <a:t>I </a:t>
            </a:r>
            <a:r>
              <a:rPr lang="es-AR" sz="1200" dirty="0" smtClean="0"/>
              <a:t>CONGRESO  INTERNACIONAL DE </a:t>
            </a:r>
            <a:r>
              <a:rPr lang="es-AR" sz="1200" dirty="0" smtClean="0"/>
              <a:t>PREVENCION DE RIESGOS Y GESTION AMBIENTAL</a:t>
            </a:r>
            <a:endParaRPr lang="es-AR" sz="1200" dirty="0" smtClean="0"/>
          </a:p>
          <a:p>
            <a:pPr algn="ctr"/>
            <a:r>
              <a:rPr lang="es-AR" sz="1200" dirty="0" smtClean="0"/>
              <a:t> LA PLATA - ARGENTINA</a:t>
            </a:r>
            <a:endParaRPr lang="es-AR" sz="1200" dirty="0"/>
          </a:p>
        </p:txBody>
      </p:sp>
      <p:sp>
        <p:nvSpPr>
          <p:cNvPr id="14" name="13 Rectángulo"/>
          <p:cNvSpPr/>
          <p:nvPr/>
        </p:nvSpPr>
        <p:spPr>
          <a:xfrm>
            <a:off x="6516216" y="2708920"/>
            <a:ext cx="2232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dirty="0" smtClean="0"/>
              <a:t> PATRONES CONSTRUCTIVOS - UNLP</a:t>
            </a:r>
          </a:p>
        </p:txBody>
      </p:sp>
      <p:graphicFrame>
        <p:nvGraphicFramePr>
          <p:cNvPr id="78850" name="Object 2"/>
          <p:cNvGraphicFramePr>
            <a:graphicFrameLocks noChangeAspect="1"/>
          </p:cNvGraphicFramePr>
          <p:nvPr/>
        </p:nvGraphicFramePr>
        <p:xfrm>
          <a:off x="755650" y="1412875"/>
          <a:ext cx="5616575" cy="4335463"/>
        </p:xfrm>
        <a:graphic>
          <a:graphicData uri="http://schemas.openxmlformats.org/presentationml/2006/ole">
            <p:oleObj spid="_x0000_s78850" name="Acrobat Document" r:id="rId3" imgW="7543768" imgH="5829216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67544" y="188640"/>
            <a:ext cx="144016" cy="446449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1412776"/>
            <a:ext cx="7776864" cy="4824536"/>
          </a:xfrm>
        </p:spPr>
        <p:txBody>
          <a:bodyPr>
            <a:normAutofit fontScale="90000"/>
          </a:bodyPr>
          <a:lstStyle/>
          <a:p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>
                <a:solidFill>
                  <a:srgbClr val="C00000"/>
                </a:solidFill>
              </a:rPr>
              <a:t/>
            </a:r>
            <a:br>
              <a:rPr lang="es-AR" sz="2400" b="1" dirty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ARQUITECTO ANDRÉS FIANDRINO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/>
            </a:r>
            <a:br>
              <a:rPr lang="es-ES" dirty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548680"/>
            <a:ext cx="9144000" cy="432048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5724128" y="548680"/>
            <a:ext cx="3318532" cy="41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7544" y="6165304"/>
            <a:ext cx="8424936" cy="72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748464" y="4941168"/>
            <a:ext cx="72008" cy="14401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755576" y="620688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smtClean="0"/>
              <a:t>LA UNIRBANIDAD</a:t>
            </a:r>
            <a:endParaRPr lang="es-ES_tradnl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5364088" y="404664"/>
            <a:ext cx="33843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/>
              <a:t>I </a:t>
            </a:r>
            <a:r>
              <a:rPr lang="es-AR" sz="1200" dirty="0" smtClean="0"/>
              <a:t>CONGRESO  INTERNACIONAL DE </a:t>
            </a:r>
            <a:r>
              <a:rPr lang="es-AR" sz="1200" dirty="0" smtClean="0"/>
              <a:t>PREVENCION DE RIESGOS Y GESTION AMBIENTAL</a:t>
            </a:r>
            <a:endParaRPr lang="es-AR" sz="1200" dirty="0" smtClean="0"/>
          </a:p>
          <a:p>
            <a:pPr algn="ctr"/>
            <a:r>
              <a:rPr lang="es-AR" sz="1200" dirty="0" smtClean="0"/>
              <a:t> LA PLATA - ARGENTINA</a:t>
            </a:r>
            <a:endParaRPr lang="es-AR" sz="1200" dirty="0"/>
          </a:p>
        </p:txBody>
      </p:sp>
      <p:sp>
        <p:nvSpPr>
          <p:cNvPr id="14" name="13 Rectángulo"/>
          <p:cNvSpPr/>
          <p:nvPr/>
        </p:nvSpPr>
        <p:spPr>
          <a:xfrm>
            <a:off x="6911752" y="1412776"/>
            <a:ext cx="223224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es-AR" dirty="0" smtClean="0"/>
              <a:t> PATRONES CONSTRUCTIVOS – UNLP</a:t>
            </a:r>
          </a:p>
          <a:p>
            <a:pPr>
              <a:buFont typeface="Wingdings 2" pitchFamily="18" charset="2"/>
              <a:buNone/>
              <a:defRPr/>
            </a:pPr>
            <a:endParaRPr lang="es-AR" b="1" dirty="0" smtClean="0">
              <a:latin typeface="Arial" charset="0"/>
            </a:endParaRPr>
          </a:p>
          <a:p>
            <a:pPr>
              <a:buFont typeface="Wingdings 2" pitchFamily="18" charset="2"/>
              <a:buNone/>
              <a:defRPr/>
            </a:pPr>
            <a:endParaRPr lang="es-AR" b="1" dirty="0" smtClean="0">
              <a:latin typeface="Arial" charset="0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es-ES_tradnl" b="1" dirty="0" smtClean="0">
                <a:latin typeface="Arial" charset="0"/>
              </a:rPr>
              <a:t>Espacio </a:t>
            </a:r>
            <a:r>
              <a:rPr lang="es-ES_tradnl" b="1" dirty="0" smtClean="0">
                <a:latin typeface="Arial" charset="0"/>
              </a:rPr>
              <a:t>urbano degradado</a:t>
            </a:r>
          </a:p>
          <a:p>
            <a:pPr>
              <a:buFont typeface="Wingdings 2" pitchFamily="18" charset="2"/>
              <a:buNone/>
              <a:defRPr/>
            </a:pPr>
            <a:r>
              <a:rPr lang="es-ES_tradnl" b="1" dirty="0" smtClean="0">
                <a:latin typeface="Arial" charset="0"/>
              </a:rPr>
              <a:t>Ausencias de espacios verdes que promuevan el encuentro</a:t>
            </a:r>
            <a:endParaRPr lang="es-AR" dirty="0" smtClean="0">
              <a:latin typeface="Arial" charset="0"/>
            </a:endParaRPr>
          </a:p>
          <a:p>
            <a:pPr algn="ctr"/>
            <a:endParaRPr lang="es-AR" dirty="0" smtClean="0"/>
          </a:p>
          <a:p>
            <a:pPr algn="ctr"/>
            <a:endParaRPr lang="es-AR" dirty="0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83568" y="1052736"/>
            <a:ext cx="6096000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67544" y="188640"/>
            <a:ext cx="144016" cy="446449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1412776"/>
            <a:ext cx="7776864" cy="4824536"/>
          </a:xfrm>
        </p:spPr>
        <p:txBody>
          <a:bodyPr>
            <a:normAutofit fontScale="90000"/>
          </a:bodyPr>
          <a:lstStyle/>
          <a:p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>
                <a:solidFill>
                  <a:srgbClr val="C00000"/>
                </a:solidFill>
              </a:rPr>
              <a:t/>
            </a:r>
            <a:br>
              <a:rPr lang="es-AR" sz="2400" b="1" dirty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ARQUITECTO ANDRÉS FIANDRINO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/>
            </a:r>
            <a:br>
              <a:rPr lang="es-ES" dirty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548680"/>
            <a:ext cx="9144000" cy="432048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5724128" y="548680"/>
            <a:ext cx="3318532" cy="41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7544" y="6165304"/>
            <a:ext cx="8424936" cy="72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748464" y="4941168"/>
            <a:ext cx="72008" cy="14401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755576" y="620688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smtClean="0"/>
              <a:t>LA UNIRBANIDAD</a:t>
            </a:r>
            <a:endParaRPr lang="es-ES_tradnl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5364088" y="404664"/>
            <a:ext cx="33843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/>
              <a:t>I </a:t>
            </a:r>
            <a:r>
              <a:rPr lang="es-AR" sz="1200" dirty="0" smtClean="0"/>
              <a:t>CONGRESO  INTERNACIONAL DE </a:t>
            </a:r>
            <a:r>
              <a:rPr lang="es-AR" sz="1200" dirty="0" smtClean="0"/>
              <a:t>PREVENCION DE RIESGOS Y GESTION AMBIENTAL</a:t>
            </a:r>
            <a:endParaRPr lang="es-AR" sz="1200" dirty="0" smtClean="0"/>
          </a:p>
          <a:p>
            <a:pPr algn="ctr"/>
            <a:r>
              <a:rPr lang="es-AR" sz="1200" dirty="0" smtClean="0"/>
              <a:t> LA PLATA - ARGENTINA</a:t>
            </a:r>
            <a:endParaRPr lang="es-AR" sz="1200" dirty="0"/>
          </a:p>
        </p:txBody>
      </p:sp>
      <p:sp>
        <p:nvSpPr>
          <p:cNvPr id="14" name="13 Rectángulo"/>
          <p:cNvSpPr/>
          <p:nvPr/>
        </p:nvSpPr>
        <p:spPr>
          <a:xfrm>
            <a:off x="6911752" y="1412776"/>
            <a:ext cx="223224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es-AR" dirty="0" smtClean="0"/>
              <a:t> PATRONES CONSTRUCTIVOS – UNLP</a:t>
            </a:r>
          </a:p>
          <a:p>
            <a:pPr>
              <a:buFont typeface="Wingdings 2" pitchFamily="18" charset="2"/>
              <a:buNone/>
              <a:defRPr/>
            </a:pPr>
            <a:endParaRPr lang="es-AR" b="1" dirty="0" smtClean="0">
              <a:latin typeface="Arial" charset="0"/>
            </a:endParaRPr>
          </a:p>
          <a:p>
            <a:pPr>
              <a:buFont typeface="Wingdings 2" pitchFamily="18" charset="2"/>
              <a:buNone/>
              <a:defRPr/>
            </a:pPr>
            <a:endParaRPr lang="es-AR" b="1" dirty="0" smtClean="0">
              <a:latin typeface="Arial" charset="0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es-ES_tradnl" b="1" dirty="0" smtClean="0">
                <a:latin typeface="Arial" charset="0"/>
              </a:rPr>
              <a:t>Espacio </a:t>
            </a:r>
            <a:r>
              <a:rPr lang="es-ES_tradnl" b="1" dirty="0" smtClean="0">
                <a:latin typeface="Arial" charset="0"/>
              </a:rPr>
              <a:t>urbano degradado</a:t>
            </a:r>
          </a:p>
          <a:p>
            <a:pPr>
              <a:buFont typeface="Wingdings 2" pitchFamily="18" charset="2"/>
              <a:buNone/>
              <a:defRPr/>
            </a:pPr>
            <a:r>
              <a:rPr lang="es-ES_tradnl" b="1" dirty="0" smtClean="0">
                <a:latin typeface="Arial" charset="0"/>
              </a:rPr>
              <a:t>Ausencias de espacios verdes que promuevan el encuentro</a:t>
            </a:r>
            <a:endParaRPr lang="es-AR" dirty="0" smtClean="0">
              <a:latin typeface="Arial" charset="0"/>
            </a:endParaRPr>
          </a:p>
          <a:p>
            <a:pPr algn="ctr"/>
            <a:endParaRPr lang="es-AR" dirty="0" smtClean="0"/>
          </a:p>
          <a:p>
            <a:pPr algn="ctr"/>
            <a:endParaRPr lang="es-AR" dirty="0" smtClean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5507657" cy="413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67544" y="188640"/>
            <a:ext cx="144016" cy="446449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051720" y="1268760"/>
            <a:ext cx="5832648" cy="4968552"/>
          </a:xfrm>
        </p:spPr>
        <p:txBody>
          <a:bodyPr>
            <a:normAutofit fontScale="90000"/>
          </a:bodyPr>
          <a:lstStyle/>
          <a:p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>
                <a:solidFill>
                  <a:srgbClr val="C00000"/>
                </a:solidFill>
              </a:rPr>
              <a:t/>
            </a:r>
            <a:br>
              <a:rPr lang="es-AR" sz="2400" b="1" dirty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ARQUITECTO ANDRÉS FIANDRINO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/>
            </a:r>
            <a:br>
              <a:rPr lang="es-ES" dirty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548680"/>
            <a:ext cx="9144000" cy="432048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5724128" y="548680"/>
            <a:ext cx="3318532" cy="41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7544" y="6165304"/>
            <a:ext cx="8424936" cy="72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748464" y="4941168"/>
            <a:ext cx="72008" cy="14401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755576" y="620688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smtClean="0"/>
              <a:t>LA UNIRBANIDAD</a:t>
            </a:r>
            <a:endParaRPr lang="es-ES_tradnl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5364088" y="404664"/>
            <a:ext cx="33843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/>
              <a:t>I </a:t>
            </a:r>
            <a:r>
              <a:rPr lang="es-AR" sz="1200" dirty="0" smtClean="0"/>
              <a:t>CONGRESO  INTERNACIONAL DE </a:t>
            </a:r>
            <a:r>
              <a:rPr lang="es-AR" sz="1200" dirty="0" smtClean="0"/>
              <a:t>PREVENCION DE RIESGOS Y GESTION AMBIENTAL</a:t>
            </a:r>
            <a:endParaRPr lang="es-AR" sz="1200" dirty="0" smtClean="0"/>
          </a:p>
          <a:p>
            <a:pPr algn="ctr"/>
            <a:r>
              <a:rPr lang="es-AR" sz="1200" dirty="0" smtClean="0"/>
              <a:t> LA PLATA - ARGENTINA</a:t>
            </a:r>
            <a:endParaRPr lang="es-AR" sz="1200" dirty="0"/>
          </a:p>
        </p:txBody>
      </p:sp>
      <p:sp>
        <p:nvSpPr>
          <p:cNvPr id="14" name="13 Rectángulo"/>
          <p:cNvSpPr/>
          <p:nvPr/>
        </p:nvSpPr>
        <p:spPr>
          <a:xfrm>
            <a:off x="6911752" y="1412776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es-AR" dirty="0" smtClean="0"/>
              <a:t> </a:t>
            </a:r>
          </a:p>
          <a:p>
            <a:pPr algn="ctr"/>
            <a:endParaRPr lang="es-AR" dirty="0" smtClean="0"/>
          </a:p>
        </p:txBody>
      </p:sp>
      <p:sp>
        <p:nvSpPr>
          <p:cNvPr id="15" name="14 Rectángulo"/>
          <p:cNvSpPr/>
          <p:nvPr/>
        </p:nvSpPr>
        <p:spPr>
          <a:xfrm>
            <a:off x="2286000" y="1028343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dirty="0" smtClean="0"/>
              <a:t/>
            </a:r>
            <a:br>
              <a:rPr lang="es-AR" dirty="0" smtClean="0"/>
            </a:br>
            <a:r>
              <a:rPr lang="es-AR" dirty="0" smtClean="0"/>
              <a:t>EL CAMPUS: su implantación, el diseño urbanístico de ocupación del campus, la tipología edilicia, su eco forma, la relación con el entorno, nos dice que: </a:t>
            </a:r>
            <a:br>
              <a:rPr lang="es-AR" dirty="0" smtClean="0"/>
            </a:br>
            <a:r>
              <a:rPr lang="es-AR" dirty="0" smtClean="0">
                <a:solidFill>
                  <a:srgbClr val="C00000"/>
                </a:solidFill>
              </a:rPr>
              <a:t/>
            </a:r>
            <a:br>
              <a:rPr lang="es-AR" dirty="0" smtClean="0">
                <a:solidFill>
                  <a:srgbClr val="C00000"/>
                </a:solidFill>
              </a:rPr>
            </a:br>
            <a:r>
              <a:rPr lang="es-AR" dirty="0" smtClean="0">
                <a:solidFill>
                  <a:srgbClr val="C00000"/>
                </a:solidFill>
              </a:rPr>
              <a:t>La ocupación territorial toma al edificio / disciplina como “Objeto”</a:t>
            </a:r>
            <a:br>
              <a:rPr lang="es-AR" dirty="0" smtClean="0">
                <a:solidFill>
                  <a:srgbClr val="C00000"/>
                </a:solidFill>
              </a:rPr>
            </a:br>
            <a:r>
              <a:rPr lang="es-AR" dirty="0" smtClean="0">
                <a:solidFill>
                  <a:srgbClr val="C00000"/>
                </a:solidFill>
              </a:rPr>
              <a:t>El modelo de implantación valora más la materialidad que la “esencia” y el “contexto”</a:t>
            </a:r>
            <a:br>
              <a:rPr lang="es-AR" dirty="0" smtClean="0">
                <a:solidFill>
                  <a:srgbClr val="C00000"/>
                </a:solidFill>
              </a:rPr>
            </a:br>
            <a:r>
              <a:rPr lang="es-AR" dirty="0" smtClean="0">
                <a:solidFill>
                  <a:srgbClr val="C00000"/>
                </a:solidFill>
              </a:rPr>
              <a:t>La solución propuesta es parcial y responde a un determinado problema</a:t>
            </a:r>
            <a:r>
              <a:rPr lang="es-AR" b="1" dirty="0" smtClean="0">
                <a:solidFill>
                  <a:srgbClr val="C00000"/>
                </a:solidFill>
              </a:rPr>
              <a:t/>
            </a:r>
            <a:br>
              <a:rPr lang="es-AR" b="1" dirty="0" smtClean="0">
                <a:solidFill>
                  <a:srgbClr val="C00000"/>
                </a:solidFill>
              </a:rPr>
            </a:br>
            <a:r>
              <a:rPr lang="es-AR" dirty="0" smtClean="0">
                <a:solidFill>
                  <a:srgbClr val="C00000"/>
                </a:solidFill>
              </a:rPr>
              <a:t> No contempla todo el proceso de la producción y/o consumo, incluyendo el reciclado de lo excedente, como parte del problema.- </a:t>
            </a:r>
            <a:endParaRPr lang="es-A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67544" y="188640"/>
            <a:ext cx="144016" cy="446449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1412776"/>
            <a:ext cx="7776864" cy="4824536"/>
          </a:xfrm>
        </p:spPr>
        <p:txBody>
          <a:bodyPr>
            <a:normAutofit fontScale="90000"/>
          </a:bodyPr>
          <a:lstStyle/>
          <a:p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>
                <a:solidFill>
                  <a:srgbClr val="C00000"/>
                </a:solidFill>
              </a:rPr>
              <a:t/>
            </a:r>
            <a:br>
              <a:rPr lang="es-AR" sz="2400" b="1" dirty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ARQUITECTO ANDRÉS FIANDRINO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/>
            </a:r>
            <a:br>
              <a:rPr lang="es-ES" dirty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548680"/>
            <a:ext cx="9144000" cy="432048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5724128" y="548680"/>
            <a:ext cx="3318532" cy="41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7544" y="6165304"/>
            <a:ext cx="8424936" cy="72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748464" y="4941168"/>
            <a:ext cx="72008" cy="14401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755576" y="620688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smtClean="0"/>
              <a:t>LA UNIRBANIDAD</a:t>
            </a:r>
            <a:endParaRPr lang="es-ES_tradnl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5364088" y="404664"/>
            <a:ext cx="33843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/>
              <a:t>I </a:t>
            </a:r>
            <a:r>
              <a:rPr lang="es-AR" sz="1200" dirty="0" smtClean="0"/>
              <a:t>CONGRESO  INTERNACIONAL DE </a:t>
            </a:r>
            <a:r>
              <a:rPr lang="es-AR" sz="1200" dirty="0" smtClean="0"/>
              <a:t>PREVENCION DE RIESGOS Y GESTION AMBIENTAL</a:t>
            </a:r>
            <a:endParaRPr lang="es-AR" sz="1200" dirty="0" smtClean="0"/>
          </a:p>
          <a:p>
            <a:pPr algn="ctr"/>
            <a:r>
              <a:rPr lang="es-AR" sz="1200" dirty="0" smtClean="0"/>
              <a:t> LA PLATA - ARGENTINA</a:t>
            </a:r>
            <a:endParaRPr lang="es-AR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4710292" cy="4136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Rectángulo"/>
          <p:cNvSpPr/>
          <p:nvPr/>
        </p:nvSpPr>
        <p:spPr>
          <a:xfrm>
            <a:off x="5436096" y="3933056"/>
            <a:ext cx="3707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/>
              <a:t>Figura 1: Tipo “Isla”, en el contexto urbano, inserto pero</a:t>
            </a:r>
          </a:p>
          <a:p>
            <a:r>
              <a:rPr lang="es-AR" dirty="0" smtClean="0"/>
              <a:t>no integrado</a:t>
            </a:r>
            <a:endParaRPr lang="es-A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67544" y="188640"/>
            <a:ext cx="144016" cy="446449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051720" y="1268760"/>
            <a:ext cx="5832648" cy="4968552"/>
          </a:xfrm>
        </p:spPr>
        <p:txBody>
          <a:bodyPr>
            <a:normAutofit fontScale="90000"/>
          </a:bodyPr>
          <a:lstStyle/>
          <a:p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>
                <a:solidFill>
                  <a:srgbClr val="C00000"/>
                </a:solidFill>
              </a:rPr>
              <a:t/>
            </a:r>
            <a:br>
              <a:rPr lang="es-AR" sz="2400" b="1" dirty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ARQUITECTO ANDRÉS FIANDRINO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/>
            </a:r>
            <a:br>
              <a:rPr lang="es-ES" dirty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548680"/>
            <a:ext cx="9144000" cy="432048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5724128" y="548680"/>
            <a:ext cx="3318532" cy="41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7544" y="6165304"/>
            <a:ext cx="8424936" cy="72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748464" y="4941168"/>
            <a:ext cx="72008" cy="14401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755576" y="620688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smtClean="0"/>
              <a:t>LA UNIRBANIDAD</a:t>
            </a:r>
            <a:endParaRPr lang="es-ES_tradnl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5364088" y="404664"/>
            <a:ext cx="33843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/>
              <a:t>I </a:t>
            </a:r>
            <a:r>
              <a:rPr lang="es-AR" sz="1200" dirty="0" smtClean="0"/>
              <a:t>CONGRESO  INTERNACIONAL DE </a:t>
            </a:r>
            <a:r>
              <a:rPr lang="es-AR" sz="1200" dirty="0" smtClean="0"/>
              <a:t>PREVENCION DE RIESGOS Y GESTION AMBIENTAL</a:t>
            </a:r>
            <a:endParaRPr lang="es-AR" sz="1200" dirty="0" smtClean="0"/>
          </a:p>
          <a:p>
            <a:pPr algn="ctr"/>
            <a:r>
              <a:rPr lang="es-AR" sz="1200" dirty="0" smtClean="0"/>
              <a:t> LA PLATA - ARGENTINA</a:t>
            </a:r>
            <a:endParaRPr lang="es-AR" sz="1200" dirty="0"/>
          </a:p>
        </p:txBody>
      </p:sp>
      <p:sp>
        <p:nvSpPr>
          <p:cNvPr id="14" name="13 Rectángulo"/>
          <p:cNvSpPr/>
          <p:nvPr/>
        </p:nvSpPr>
        <p:spPr>
          <a:xfrm>
            <a:off x="6911752" y="1412776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es-AR" dirty="0" smtClean="0"/>
              <a:t> </a:t>
            </a:r>
          </a:p>
          <a:p>
            <a:pPr algn="ctr"/>
            <a:endParaRPr lang="es-AR" dirty="0" smtClean="0"/>
          </a:p>
        </p:txBody>
      </p:sp>
      <p:sp>
        <p:nvSpPr>
          <p:cNvPr id="15" name="14 Rectángulo"/>
          <p:cNvSpPr/>
          <p:nvPr/>
        </p:nvSpPr>
        <p:spPr>
          <a:xfrm>
            <a:off x="2286000" y="1028343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dirty="0" smtClean="0"/>
              <a:t/>
            </a:r>
            <a:br>
              <a:rPr lang="es-AR" dirty="0" smtClean="0"/>
            </a:br>
            <a:r>
              <a:rPr lang="es-AR" sz="800" dirty="0" smtClean="0"/>
              <a:t> </a:t>
            </a:r>
            <a:r>
              <a:rPr lang="es-AR" sz="1600" dirty="0" smtClean="0"/>
              <a:t>UNIVERSIDAD NACIONAL</a:t>
            </a:r>
            <a:br>
              <a:rPr lang="es-AR" sz="1600" dirty="0" smtClean="0"/>
            </a:br>
            <a:r>
              <a:rPr lang="es-AR" sz="1600" dirty="0" smtClean="0"/>
              <a:t>SU CONCEPCIÓN TIENE DOS DIMENSIONES</a:t>
            </a:r>
            <a:br>
              <a:rPr lang="es-AR" sz="1600" dirty="0" smtClean="0"/>
            </a:br>
            <a:r>
              <a:rPr lang="es-AR" sz="1600" dirty="0" smtClean="0"/>
              <a:t/>
            </a:r>
            <a:br>
              <a:rPr lang="es-AR" sz="1600" dirty="0" smtClean="0"/>
            </a:br>
            <a:r>
              <a:rPr lang="es-AR" sz="1600" dirty="0" smtClean="0"/>
              <a:t>1- La primera y más enfática consistió en </a:t>
            </a:r>
            <a:r>
              <a:rPr lang="es-AR" sz="1600" b="1" dirty="0" smtClean="0"/>
              <a:t>formar profesionistas, con inserción social </a:t>
            </a:r>
            <a:r>
              <a:rPr lang="es-AR" sz="1600" dirty="0" smtClean="0"/>
              <a:t>derivada del expansionismo imperial napoleónico </a:t>
            </a:r>
            <a:r>
              <a:rPr lang="es-AR" sz="1600" b="1" dirty="0" smtClean="0"/>
              <a:t>(modelo francés)</a:t>
            </a:r>
            <a:br>
              <a:rPr lang="es-AR" sz="1600" b="1" dirty="0" smtClean="0"/>
            </a:br>
            <a:r>
              <a:rPr lang="es-AR" sz="1600" dirty="0" smtClean="0"/>
              <a:t/>
            </a:r>
            <a:br>
              <a:rPr lang="es-AR" sz="1600" dirty="0" smtClean="0"/>
            </a:br>
            <a:r>
              <a:rPr lang="es-AR" sz="1600" dirty="0" smtClean="0"/>
              <a:t>2-  La segunda, más restringida y exigente derivada de la contracción/unión alemana, tuvo a su cargo la </a:t>
            </a:r>
            <a:r>
              <a:rPr lang="es-AR" sz="1600" b="1" dirty="0" smtClean="0"/>
              <a:t>formación de científicos y expertos en las distintas disciplinas. (modelo alemán)</a:t>
            </a:r>
            <a:r>
              <a:rPr lang="es-AR" sz="1600" dirty="0" smtClean="0"/>
              <a:t/>
            </a:r>
            <a:br>
              <a:rPr lang="es-AR" sz="1600" dirty="0" smtClean="0"/>
            </a:br>
            <a:r>
              <a:rPr lang="es-AR" sz="1600" b="1" dirty="0" smtClean="0"/>
              <a:t/>
            </a:r>
            <a:br>
              <a:rPr lang="es-AR" sz="1600" b="1" dirty="0" smtClean="0"/>
            </a:br>
            <a:r>
              <a:rPr lang="es-AR" sz="1600" b="1" dirty="0" smtClean="0"/>
              <a:t/>
            </a:r>
            <a:br>
              <a:rPr lang="es-AR" sz="1600" b="1" dirty="0" smtClean="0"/>
            </a:br>
            <a:r>
              <a:rPr lang="es-AR" sz="1600" b="1" dirty="0" smtClean="0"/>
              <a:t>LA OCUPACION TERRITORIAL DE LOS CAMPUS  Y DE  LA UNIVERSIDAD RESPONDE A ESTAS DOS DIMENSIONES</a:t>
            </a:r>
            <a:br>
              <a:rPr lang="es-AR" sz="1600" b="1" dirty="0" smtClean="0"/>
            </a:br>
            <a:r>
              <a:rPr lang="es-AR" sz="800" b="1" dirty="0" smtClean="0"/>
              <a:t/>
            </a:r>
            <a:br>
              <a:rPr lang="es-AR" sz="800" b="1" dirty="0" smtClean="0"/>
            </a:br>
            <a:r>
              <a:rPr lang="es-AR" sz="800" dirty="0" smtClean="0"/>
              <a:t>(ESCENARIO NO DESEADO)</a:t>
            </a:r>
            <a:endParaRPr lang="es-A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67544" y="188640"/>
            <a:ext cx="144016" cy="446449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051720" y="1268760"/>
            <a:ext cx="5832648" cy="4968552"/>
          </a:xfrm>
        </p:spPr>
        <p:txBody>
          <a:bodyPr>
            <a:normAutofit fontScale="90000"/>
          </a:bodyPr>
          <a:lstStyle/>
          <a:p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>
                <a:solidFill>
                  <a:srgbClr val="C00000"/>
                </a:solidFill>
              </a:rPr>
              <a:t/>
            </a:r>
            <a:br>
              <a:rPr lang="es-AR" sz="2400" b="1" dirty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>		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ARQUITECTO ANDRÉS FIANDRINO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/>
            </a:r>
            <a:br>
              <a:rPr lang="es-ES" dirty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548680"/>
            <a:ext cx="9144000" cy="432048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5724128" y="548680"/>
            <a:ext cx="3318532" cy="41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7544" y="6165304"/>
            <a:ext cx="8424936" cy="72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748464" y="4941168"/>
            <a:ext cx="72008" cy="14401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755576" y="620688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smtClean="0"/>
              <a:t>LA UNIRBANIDAD</a:t>
            </a:r>
            <a:endParaRPr lang="es-ES_tradnl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5364088" y="404664"/>
            <a:ext cx="33843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/>
              <a:t>I </a:t>
            </a:r>
            <a:r>
              <a:rPr lang="es-AR" sz="1200" dirty="0" smtClean="0"/>
              <a:t>CONGRESO  INTERNACIONAL DE </a:t>
            </a:r>
            <a:r>
              <a:rPr lang="es-AR" sz="1200" dirty="0" smtClean="0"/>
              <a:t>PREVENCION DE RIESGOS Y GESTION AMBIENTAL</a:t>
            </a:r>
            <a:endParaRPr lang="es-AR" sz="1200" dirty="0" smtClean="0"/>
          </a:p>
          <a:p>
            <a:pPr algn="ctr"/>
            <a:r>
              <a:rPr lang="es-AR" sz="1200" dirty="0" smtClean="0"/>
              <a:t> LA PLATA - ARGENTINA</a:t>
            </a:r>
            <a:endParaRPr lang="es-AR" sz="1200" dirty="0"/>
          </a:p>
        </p:txBody>
      </p:sp>
      <p:sp>
        <p:nvSpPr>
          <p:cNvPr id="14" name="13 Rectángulo"/>
          <p:cNvSpPr/>
          <p:nvPr/>
        </p:nvSpPr>
        <p:spPr>
          <a:xfrm>
            <a:off x="6911752" y="1412776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es-AR" dirty="0" smtClean="0"/>
              <a:t> </a:t>
            </a:r>
          </a:p>
          <a:p>
            <a:pPr algn="ctr"/>
            <a:endParaRPr lang="es-AR" dirty="0" smtClean="0"/>
          </a:p>
        </p:txBody>
      </p:sp>
      <p:sp>
        <p:nvSpPr>
          <p:cNvPr id="15" name="14 Rectángulo"/>
          <p:cNvSpPr/>
          <p:nvPr/>
        </p:nvSpPr>
        <p:spPr>
          <a:xfrm>
            <a:off x="2286000" y="1028343"/>
            <a:ext cx="4572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/>
              <a:t/>
            </a:r>
            <a:br>
              <a:rPr lang="es-AR" dirty="0" smtClean="0"/>
            </a:br>
            <a:r>
              <a:rPr lang="es-AR" sz="1400" b="1" dirty="0" smtClean="0"/>
              <a:t> ECO-CAMPUS</a:t>
            </a:r>
            <a:br>
              <a:rPr lang="es-AR" sz="1400" b="1" dirty="0" smtClean="0"/>
            </a:br>
            <a:r>
              <a:rPr lang="es-AR" sz="1400" b="1" dirty="0" smtClean="0"/>
              <a:t>PREMISAS</a:t>
            </a:r>
            <a:br>
              <a:rPr lang="es-AR" sz="1400" b="1" dirty="0" smtClean="0"/>
            </a:br>
            <a:r>
              <a:rPr lang="es-AR" sz="1400" b="1" dirty="0" smtClean="0"/>
              <a:t/>
            </a:r>
            <a:br>
              <a:rPr lang="es-AR" sz="1400" b="1" dirty="0" smtClean="0"/>
            </a:br>
            <a:r>
              <a:rPr lang="es-AR" sz="1400" b="1" dirty="0" smtClean="0"/>
              <a:t>1- Diseñar un nuevo sistema de desarrollo sustentable del campus, </a:t>
            </a:r>
            <a:r>
              <a:rPr lang="es-AR" sz="1400" b="1" dirty="0" smtClean="0">
                <a:solidFill>
                  <a:srgbClr val="C00000"/>
                </a:solidFill>
              </a:rPr>
              <a:t>como modelo de acción/enseñanza para la concreción de una conciencia ambiental de la comunidad universitaria y su efecto cascada sobre la sociedad</a:t>
            </a:r>
            <a:br>
              <a:rPr lang="es-AR" sz="1400" b="1" dirty="0" smtClean="0">
                <a:solidFill>
                  <a:srgbClr val="C00000"/>
                </a:solidFill>
              </a:rPr>
            </a:br>
            <a:r>
              <a:rPr lang="es-AR" sz="1400" b="1" dirty="0" smtClean="0"/>
              <a:t> </a:t>
            </a:r>
            <a:r>
              <a:rPr lang="es-AR" sz="1400" b="1" dirty="0" smtClean="0"/>
              <a:t>	</a:t>
            </a:r>
            <a:r>
              <a:rPr lang="es-AR" sz="1200" b="1" dirty="0" smtClean="0"/>
              <a:t>EDIFICIOS </a:t>
            </a:r>
            <a:r>
              <a:rPr lang="es-AR" sz="1200" b="1" dirty="0" smtClean="0"/>
              <a:t>CONSTRUÍDOS</a:t>
            </a:r>
            <a:br>
              <a:rPr lang="es-AR" sz="1200" b="1" dirty="0" smtClean="0"/>
            </a:br>
            <a:r>
              <a:rPr lang="es-AR" sz="1200" b="1" dirty="0" smtClean="0"/>
              <a:t>	A </a:t>
            </a:r>
            <a:r>
              <a:rPr lang="es-AR" sz="1200" b="1" dirty="0" smtClean="0"/>
              <a:t>CONSTRUIR</a:t>
            </a:r>
            <a:br>
              <a:rPr lang="es-AR" sz="1200" b="1" dirty="0" smtClean="0"/>
            </a:br>
            <a:r>
              <a:rPr lang="es-AR" sz="1200" b="1" dirty="0" smtClean="0"/>
              <a:t>	HUELLA </a:t>
            </a:r>
            <a:r>
              <a:rPr lang="es-AR" sz="1200" b="1" dirty="0" smtClean="0"/>
              <a:t>HÍDRICA DEL CAMPUS</a:t>
            </a:r>
            <a:br>
              <a:rPr lang="es-AR" sz="1200" b="1" dirty="0" smtClean="0"/>
            </a:br>
            <a:r>
              <a:rPr lang="es-AR" sz="1200" b="1" dirty="0" smtClean="0"/>
              <a:t>	SISTEMA </a:t>
            </a:r>
            <a:r>
              <a:rPr lang="es-AR" sz="1200" b="1" dirty="0" smtClean="0"/>
              <a:t>DE GESTION Y SUPERVISIÓN </a:t>
            </a:r>
            <a:r>
              <a:rPr lang="es-AR" sz="1400" b="1" dirty="0" smtClean="0"/>
              <a:t/>
            </a:r>
            <a:br>
              <a:rPr lang="es-AR" sz="1400" b="1" dirty="0" smtClean="0"/>
            </a:br>
            <a:r>
              <a:rPr lang="es-AR" sz="1400" b="1" dirty="0" smtClean="0"/>
              <a:t/>
            </a:r>
            <a:br>
              <a:rPr lang="es-AR" sz="1400" b="1" dirty="0" smtClean="0"/>
            </a:br>
            <a:r>
              <a:rPr lang="es-AR" sz="1400" b="1" dirty="0" smtClean="0"/>
              <a:t>2- Conformar un nuevo escenario donde el </a:t>
            </a:r>
            <a:r>
              <a:rPr lang="es-AR" sz="1400" b="1" dirty="0" smtClean="0">
                <a:solidFill>
                  <a:srgbClr val="C00000"/>
                </a:solidFill>
              </a:rPr>
              <a:t>CU se inserte activamente en la ciudad, a través de las actividades académicas, o atractores culturales, generando polos de vinculación UNLP-Ciudad </a:t>
            </a:r>
            <a:br>
              <a:rPr lang="es-AR" sz="1400" b="1" dirty="0" smtClean="0">
                <a:solidFill>
                  <a:srgbClr val="C00000"/>
                </a:solidFill>
              </a:rPr>
            </a:br>
            <a:r>
              <a:rPr lang="es-AR" sz="1400" b="1" dirty="0" smtClean="0"/>
              <a:t> </a:t>
            </a:r>
            <a:r>
              <a:rPr lang="es-AR" sz="1400" b="1" dirty="0" smtClean="0"/>
              <a:t>	</a:t>
            </a:r>
            <a:r>
              <a:rPr lang="es-AR" sz="1200" b="1" dirty="0" smtClean="0"/>
              <a:t>SUSTENTABILIDAD </a:t>
            </a:r>
            <a:r>
              <a:rPr lang="es-AR" sz="1200" b="1" dirty="0" smtClean="0"/>
              <a:t>DEL CAMPUS, VINCULACIÓN CON </a:t>
            </a:r>
            <a:r>
              <a:rPr lang="es-AR" sz="1200" b="1" dirty="0" smtClean="0"/>
              <a:t>	LA </a:t>
            </a:r>
            <a:r>
              <a:rPr lang="es-AR" sz="1200" b="1" dirty="0" smtClean="0"/>
              <a:t>CIUDAD Y SOCIEDAD </a:t>
            </a:r>
            <a:endParaRPr lang="es-A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67544" y="188640"/>
            <a:ext cx="144016" cy="446449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051720" y="1268760"/>
            <a:ext cx="5832648" cy="4968552"/>
          </a:xfrm>
        </p:spPr>
        <p:txBody>
          <a:bodyPr>
            <a:normAutofit fontScale="90000"/>
          </a:bodyPr>
          <a:lstStyle/>
          <a:p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>
                <a:solidFill>
                  <a:srgbClr val="C00000"/>
                </a:solidFill>
              </a:rPr>
              <a:t/>
            </a:r>
            <a:br>
              <a:rPr lang="es-AR" sz="2400" b="1" dirty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>		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ARQUITECTO ANDRÉS FIANDRINO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/>
            </a:r>
            <a:br>
              <a:rPr lang="es-ES" dirty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548680"/>
            <a:ext cx="9144000" cy="432048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5724128" y="548680"/>
            <a:ext cx="3318532" cy="41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7544" y="6165304"/>
            <a:ext cx="8424936" cy="72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748464" y="4941168"/>
            <a:ext cx="72008" cy="14401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755576" y="620688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smtClean="0"/>
              <a:t>LA UNIRBANIDAD</a:t>
            </a:r>
            <a:endParaRPr lang="es-ES_tradnl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5364088" y="404664"/>
            <a:ext cx="33843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/>
              <a:t>I </a:t>
            </a:r>
            <a:r>
              <a:rPr lang="es-AR" sz="1200" dirty="0" smtClean="0"/>
              <a:t>CONGRESO  INTERNACIONAL DE </a:t>
            </a:r>
            <a:r>
              <a:rPr lang="es-AR" sz="1200" dirty="0" smtClean="0"/>
              <a:t>PREVENCION DE RIESGOS Y GESTION AMBIENTAL</a:t>
            </a:r>
            <a:endParaRPr lang="es-AR" sz="1200" dirty="0" smtClean="0"/>
          </a:p>
          <a:p>
            <a:pPr algn="ctr"/>
            <a:r>
              <a:rPr lang="es-AR" sz="1200" dirty="0" smtClean="0"/>
              <a:t> LA PLATA - ARGENTINA</a:t>
            </a:r>
            <a:endParaRPr lang="es-AR" sz="1200" dirty="0"/>
          </a:p>
        </p:txBody>
      </p:sp>
      <p:sp>
        <p:nvSpPr>
          <p:cNvPr id="14" name="13 Rectángulo"/>
          <p:cNvSpPr/>
          <p:nvPr/>
        </p:nvSpPr>
        <p:spPr>
          <a:xfrm>
            <a:off x="6911752" y="1412776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es-AR" dirty="0" smtClean="0"/>
              <a:t> </a:t>
            </a:r>
          </a:p>
          <a:p>
            <a:pPr algn="ctr"/>
            <a:endParaRPr lang="es-AR" dirty="0" smtClean="0"/>
          </a:p>
        </p:txBody>
      </p:sp>
      <p:sp>
        <p:nvSpPr>
          <p:cNvPr id="16" name="15 Rectángulo"/>
          <p:cNvSpPr/>
          <p:nvPr/>
        </p:nvSpPr>
        <p:spPr>
          <a:xfrm>
            <a:off x="2483768" y="1124744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b="1" dirty="0" smtClean="0"/>
              <a:t>Cambio de paradigma  en el diseño del campus</a:t>
            </a:r>
            <a:r>
              <a:rPr lang="es-AR" dirty="0" smtClean="0"/>
              <a:t/>
            </a:r>
            <a:br>
              <a:rPr lang="es-AR" dirty="0" smtClean="0"/>
            </a:br>
            <a:r>
              <a:rPr lang="es-AR" dirty="0" smtClean="0"/>
              <a:t/>
            </a:r>
            <a:br>
              <a:rPr lang="es-AR" dirty="0" smtClean="0"/>
            </a:br>
            <a:r>
              <a:rPr lang="es-AR" dirty="0" smtClean="0"/>
              <a:t/>
            </a:r>
            <a:br>
              <a:rPr lang="es-AR" dirty="0" smtClean="0"/>
            </a:br>
            <a:r>
              <a:rPr lang="es-AR" dirty="0" smtClean="0"/>
              <a:t>donde deberá reutilizar, reciclar o conservar todo aquello que sea excedente, con una visión holística, sistémica y espacial/temporal que nos permita forjar el nuevo humanismo </a:t>
            </a:r>
            <a:br>
              <a:rPr lang="es-AR" dirty="0" smtClean="0"/>
            </a:br>
            <a:r>
              <a:rPr lang="es-AR" dirty="0" smtClean="0"/>
              <a:t/>
            </a:r>
            <a:br>
              <a:rPr lang="es-AR" dirty="0" smtClean="0"/>
            </a:br>
            <a:r>
              <a:rPr lang="es-AR" b="1" dirty="0" smtClean="0">
                <a:solidFill>
                  <a:srgbClr val="C00000"/>
                </a:solidFill>
              </a:rPr>
              <a:t/>
            </a:r>
            <a:br>
              <a:rPr lang="es-AR" b="1" dirty="0" smtClean="0">
                <a:solidFill>
                  <a:srgbClr val="C00000"/>
                </a:solidFill>
              </a:rPr>
            </a:br>
            <a:r>
              <a:rPr lang="es-AR" b="1" dirty="0" smtClean="0">
                <a:solidFill>
                  <a:srgbClr val="C00000"/>
                </a:solidFill>
              </a:rPr>
              <a:t/>
            </a:r>
            <a:br>
              <a:rPr lang="es-AR" b="1" dirty="0" smtClean="0">
                <a:solidFill>
                  <a:srgbClr val="C00000"/>
                </a:solidFill>
              </a:rPr>
            </a:br>
            <a:r>
              <a:rPr lang="es-AR" b="1" dirty="0" smtClean="0">
                <a:solidFill>
                  <a:srgbClr val="C00000"/>
                </a:solidFill>
              </a:rPr>
              <a:t>la nueva concepción del campus, debe reflejar este cambio</a:t>
            </a:r>
            <a:endParaRPr lang="es-A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67544" y="188640"/>
            <a:ext cx="144016" cy="446449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051720" y="1268760"/>
            <a:ext cx="5832648" cy="4968552"/>
          </a:xfrm>
        </p:spPr>
        <p:txBody>
          <a:bodyPr>
            <a:normAutofit fontScale="90000"/>
          </a:bodyPr>
          <a:lstStyle/>
          <a:p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>
                <a:solidFill>
                  <a:srgbClr val="C00000"/>
                </a:solidFill>
              </a:rPr>
              <a:t/>
            </a:r>
            <a:br>
              <a:rPr lang="es-AR" sz="2400" b="1" dirty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>		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ARQUITECTO ANDRÉS FIANDRINO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/>
            </a:r>
            <a:br>
              <a:rPr lang="es-ES" dirty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548680"/>
            <a:ext cx="9144000" cy="432048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5724128" y="548680"/>
            <a:ext cx="3318532" cy="41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7544" y="6165304"/>
            <a:ext cx="8424936" cy="72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748464" y="4941168"/>
            <a:ext cx="72008" cy="14401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755576" y="620688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smtClean="0"/>
              <a:t>LA UNIRBANIDAD</a:t>
            </a:r>
            <a:endParaRPr lang="es-ES_tradnl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5364088" y="404664"/>
            <a:ext cx="33843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/>
              <a:t>I </a:t>
            </a:r>
            <a:r>
              <a:rPr lang="es-AR" sz="1200" dirty="0" smtClean="0"/>
              <a:t>CONGRESO  INTERNACIONAL DE </a:t>
            </a:r>
            <a:r>
              <a:rPr lang="es-AR" sz="1200" dirty="0" smtClean="0"/>
              <a:t>PREVENCION DE RIESGOS Y GESTION AMBIENTAL</a:t>
            </a:r>
            <a:endParaRPr lang="es-AR" sz="1200" dirty="0" smtClean="0"/>
          </a:p>
          <a:p>
            <a:pPr algn="ctr"/>
            <a:r>
              <a:rPr lang="es-AR" sz="1200" dirty="0" smtClean="0"/>
              <a:t> LA PLATA - ARGENTINA</a:t>
            </a:r>
            <a:endParaRPr lang="es-AR" sz="1200" dirty="0"/>
          </a:p>
        </p:txBody>
      </p:sp>
      <p:sp>
        <p:nvSpPr>
          <p:cNvPr id="14" name="13 Rectángulo"/>
          <p:cNvSpPr/>
          <p:nvPr/>
        </p:nvSpPr>
        <p:spPr>
          <a:xfrm>
            <a:off x="6911752" y="1412776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es-AR" dirty="0" smtClean="0"/>
              <a:t> </a:t>
            </a:r>
          </a:p>
          <a:p>
            <a:pPr algn="ctr"/>
            <a:endParaRPr lang="es-AR" dirty="0" smtClean="0"/>
          </a:p>
        </p:txBody>
      </p:sp>
      <p:sp>
        <p:nvSpPr>
          <p:cNvPr id="15" name="14 Rectángulo"/>
          <p:cNvSpPr/>
          <p:nvPr/>
        </p:nvSpPr>
        <p:spPr>
          <a:xfrm>
            <a:off x="2483768" y="1124744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sz="1400" b="1" dirty="0" smtClean="0"/>
              <a:t>CAMBIO DE PARADIGMA</a:t>
            </a:r>
            <a:r>
              <a:rPr lang="es-AR" sz="1400" dirty="0" smtClean="0">
                <a:solidFill>
                  <a:srgbClr val="C00000"/>
                </a:solidFill>
              </a:rPr>
              <a:t/>
            </a:r>
            <a:br>
              <a:rPr lang="es-AR" sz="1400" dirty="0" smtClean="0">
                <a:solidFill>
                  <a:srgbClr val="C00000"/>
                </a:solidFill>
              </a:rPr>
            </a:br>
            <a:r>
              <a:rPr lang="es-AR" sz="1400" dirty="0" smtClean="0"/>
              <a:t> </a:t>
            </a:r>
            <a:br>
              <a:rPr lang="es-AR" sz="1400" dirty="0" smtClean="0"/>
            </a:br>
            <a:r>
              <a:rPr lang="es-AR" sz="1400" dirty="0" smtClean="0"/>
              <a:t>1-  Atractores de integración entorno – campus (Impronta cultural, la producción de conocimientos y su vinculación con el entorno como principal y otros como secundarios como la vinculación con el Bosque Platense)</a:t>
            </a:r>
          </a:p>
          <a:p>
            <a:r>
              <a:rPr lang="es-AR" sz="1400" dirty="0" smtClean="0"/>
              <a:t/>
            </a:r>
            <a:br>
              <a:rPr lang="es-AR" sz="1400" dirty="0" smtClean="0"/>
            </a:br>
            <a:r>
              <a:rPr lang="es-AR" sz="1400" dirty="0" smtClean="0"/>
              <a:t>2- La concepción arquitectónica de los edificios universitarios (Tipología, materiales, tecnología, diseño que responda a las actuales exigencias del nuevo sistema de educación, </a:t>
            </a:r>
            <a:r>
              <a:rPr lang="es-AR" sz="1400" dirty="0" err="1" smtClean="0"/>
              <a:t>etc</a:t>
            </a:r>
            <a:r>
              <a:rPr lang="es-AR" sz="1400" dirty="0" smtClean="0"/>
              <a:t>)</a:t>
            </a:r>
          </a:p>
          <a:p>
            <a:r>
              <a:rPr lang="es-AR" sz="1400" dirty="0" smtClean="0"/>
              <a:t/>
            </a:r>
            <a:br>
              <a:rPr lang="es-AR" sz="1400" dirty="0" smtClean="0"/>
            </a:br>
            <a:r>
              <a:rPr lang="es-AR" sz="1400" dirty="0" smtClean="0"/>
              <a:t>3- Modo de ocupación del campus (patrones arquitectónicos y urbanísticos, interfases, implantación, densidades, ámbitos transdisciplinarios,  etc.)</a:t>
            </a:r>
          </a:p>
          <a:p>
            <a:r>
              <a:rPr lang="es-AR" sz="1400" dirty="0" smtClean="0"/>
              <a:t/>
            </a:r>
            <a:br>
              <a:rPr lang="es-AR" sz="1400" dirty="0" smtClean="0"/>
            </a:br>
            <a:r>
              <a:rPr lang="es-AR" sz="1400" dirty="0" smtClean="0"/>
              <a:t>4- Valorización paisajística (de los espacios verdes, del arboretum como intefases con la ciudad, etc.)</a:t>
            </a:r>
            <a:endParaRPr lang="es-A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67544" y="188640"/>
            <a:ext cx="144016" cy="446449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051720" y="1268760"/>
            <a:ext cx="5832648" cy="4968552"/>
          </a:xfrm>
        </p:spPr>
        <p:txBody>
          <a:bodyPr>
            <a:normAutofit fontScale="90000"/>
          </a:bodyPr>
          <a:lstStyle/>
          <a:p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>
                <a:solidFill>
                  <a:srgbClr val="C00000"/>
                </a:solidFill>
              </a:rPr>
              <a:t/>
            </a:r>
            <a:br>
              <a:rPr lang="es-AR" sz="2400" b="1" dirty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>		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ARQUITECTO ANDRÉS FIANDRINO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/>
            </a:r>
            <a:br>
              <a:rPr lang="es-ES" dirty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548680"/>
            <a:ext cx="9144000" cy="432048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5724128" y="548680"/>
            <a:ext cx="3318532" cy="41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7544" y="6165304"/>
            <a:ext cx="8424936" cy="72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748464" y="4941168"/>
            <a:ext cx="72008" cy="14401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755576" y="620688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smtClean="0"/>
              <a:t>LA UNIRBANIDAD</a:t>
            </a:r>
            <a:endParaRPr lang="es-ES_tradnl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5364088" y="404664"/>
            <a:ext cx="33843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/>
              <a:t>I </a:t>
            </a:r>
            <a:r>
              <a:rPr lang="es-AR" sz="1200" dirty="0" smtClean="0"/>
              <a:t>CONGRESO  INTERNACIONAL DE </a:t>
            </a:r>
            <a:r>
              <a:rPr lang="es-AR" sz="1200" dirty="0" smtClean="0"/>
              <a:t>PREVENCION DE RIESGOS Y GESTION AMBIENTAL</a:t>
            </a:r>
            <a:endParaRPr lang="es-AR" sz="1200" dirty="0" smtClean="0"/>
          </a:p>
          <a:p>
            <a:pPr algn="ctr"/>
            <a:r>
              <a:rPr lang="es-AR" sz="1200" dirty="0" smtClean="0"/>
              <a:t> LA PLATA - ARGENTINA</a:t>
            </a:r>
            <a:endParaRPr lang="es-AR" sz="1200" dirty="0"/>
          </a:p>
        </p:txBody>
      </p:sp>
      <p:sp>
        <p:nvSpPr>
          <p:cNvPr id="14" name="13 Rectángulo"/>
          <p:cNvSpPr/>
          <p:nvPr/>
        </p:nvSpPr>
        <p:spPr>
          <a:xfrm>
            <a:off x="6911752" y="1412776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es-AR" dirty="0" smtClean="0"/>
              <a:t> </a:t>
            </a:r>
          </a:p>
          <a:p>
            <a:pPr algn="ctr"/>
            <a:endParaRPr lang="es-AR" dirty="0" smtClean="0"/>
          </a:p>
        </p:txBody>
      </p:sp>
      <p:pic>
        <p:nvPicPr>
          <p:cNvPr id="16" name="Picture 3" descr="C:\Users\Andrés\Desktop\GBEsituacionactual-Model.jpg"/>
          <p:cNvPicPr>
            <a:picLocks noChangeAspect="1" noChangeArrowheads="1"/>
          </p:cNvPicPr>
          <p:nvPr/>
        </p:nvPicPr>
        <p:blipFill>
          <a:blip r:embed="rId2" cstate="print"/>
          <a:srcRect l="12382" t="2939" r="4755" b="5946"/>
          <a:stretch>
            <a:fillRect/>
          </a:stretch>
        </p:blipFill>
        <p:spPr bwMode="auto">
          <a:xfrm>
            <a:off x="1403648" y="1124744"/>
            <a:ext cx="6984776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67544" y="188640"/>
            <a:ext cx="144016" cy="446449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051720" y="1268760"/>
            <a:ext cx="5832648" cy="4968552"/>
          </a:xfrm>
        </p:spPr>
        <p:txBody>
          <a:bodyPr>
            <a:normAutofit fontScale="90000"/>
          </a:bodyPr>
          <a:lstStyle/>
          <a:p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>
                <a:solidFill>
                  <a:srgbClr val="C00000"/>
                </a:solidFill>
              </a:rPr>
              <a:t/>
            </a:r>
            <a:br>
              <a:rPr lang="es-AR" sz="2400" b="1" dirty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>		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ARQUITECTO ANDRÉS FIANDRINO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/>
            </a:r>
            <a:br>
              <a:rPr lang="es-ES" dirty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548680"/>
            <a:ext cx="9144000" cy="432048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5724128" y="548680"/>
            <a:ext cx="3318532" cy="41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7544" y="6165304"/>
            <a:ext cx="8424936" cy="72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748464" y="4941168"/>
            <a:ext cx="72008" cy="14401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755576" y="620688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smtClean="0"/>
              <a:t>LA UNIRBANIDAD</a:t>
            </a:r>
            <a:endParaRPr lang="es-ES_tradnl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5364088" y="404664"/>
            <a:ext cx="33843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/>
              <a:t>I </a:t>
            </a:r>
            <a:r>
              <a:rPr lang="es-AR" sz="1200" dirty="0" smtClean="0"/>
              <a:t>CONGRESO  INTERNACIONAL DE </a:t>
            </a:r>
            <a:r>
              <a:rPr lang="es-AR" sz="1200" dirty="0" smtClean="0"/>
              <a:t>PREVENCION DE RIESGOS Y GESTION AMBIENTAL</a:t>
            </a:r>
            <a:endParaRPr lang="es-AR" sz="1200" dirty="0" smtClean="0"/>
          </a:p>
          <a:p>
            <a:pPr algn="ctr"/>
            <a:r>
              <a:rPr lang="es-AR" sz="1200" dirty="0" smtClean="0"/>
              <a:t> LA PLATA - ARGENTINA</a:t>
            </a:r>
            <a:endParaRPr lang="es-AR" sz="1200" dirty="0"/>
          </a:p>
        </p:txBody>
      </p:sp>
      <p:sp>
        <p:nvSpPr>
          <p:cNvPr id="14" name="13 Rectángulo"/>
          <p:cNvSpPr/>
          <p:nvPr/>
        </p:nvSpPr>
        <p:spPr>
          <a:xfrm>
            <a:off x="6911752" y="1412776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es-AR" dirty="0" smtClean="0"/>
              <a:t> </a:t>
            </a:r>
          </a:p>
          <a:p>
            <a:pPr algn="ctr"/>
            <a:endParaRPr lang="es-AR" dirty="0" smtClean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196752"/>
            <a:ext cx="5568619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67544" y="188640"/>
            <a:ext cx="144016" cy="446449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051720" y="1268760"/>
            <a:ext cx="5832648" cy="4968552"/>
          </a:xfrm>
        </p:spPr>
        <p:txBody>
          <a:bodyPr>
            <a:normAutofit fontScale="90000"/>
          </a:bodyPr>
          <a:lstStyle/>
          <a:p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>
                <a:solidFill>
                  <a:srgbClr val="C00000"/>
                </a:solidFill>
              </a:rPr>
              <a:t/>
            </a:r>
            <a:br>
              <a:rPr lang="es-AR" sz="2400" b="1" dirty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>		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ARQUITECTO ANDRÉS FIANDRINO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/>
            </a:r>
            <a:br>
              <a:rPr lang="es-ES" dirty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548680"/>
            <a:ext cx="9144000" cy="432048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5724128" y="548680"/>
            <a:ext cx="3318532" cy="41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7544" y="6165304"/>
            <a:ext cx="8424936" cy="72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748464" y="4941168"/>
            <a:ext cx="72008" cy="14401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755576" y="620688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smtClean="0"/>
              <a:t>LA UNIRBANIDAD</a:t>
            </a:r>
            <a:endParaRPr lang="es-ES_tradnl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5364088" y="404664"/>
            <a:ext cx="33843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/>
              <a:t>I </a:t>
            </a:r>
            <a:r>
              <a:rPr lang="es-AR" sz="1200" dirty="0" smtClean="0"/>
              <a:t>CONGRESO  INTERNACIONAL DE </a:t>
            </a:r>
            <a:r>
              <a:rPr lang="es-AR" sz="1200" dirty="0" smtClean="0"/>
              <a:t>PREVENCION DE RIESGOS Y GESTION AMBIENTAL</a:t>
            </a:r>
            <a:endParaRPr lang="es-AR" sz="1200" dirty="0" smtClean="0"/>
          </a:p>
          <a:p>
            <a:pPr algn="ctr"/>
            <a:r>
              <a:rPr lang="es-AR" sz="1200" dirty="0" smtClean="0"/>
              <a:t> LA PLATA - ARGENTINA</a:t>
            </a:r>
            <a:endParaRPr lang="es-AR" sz="1200" dirty="0"/>
          </a:p>
        </p:txBody>
      </p:sp>
      <p:sp>
        <p:nvSpPr>
          <p:cNvPr id="14" name="13 Rectángulo"/>
          <p:cNvSpPr/>
          <p:nvPr/>
        </p:nvSpPr>
        <p:spPr>
          <a:xfrm>
            <a:off x="6911752" y="1412776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es-AR" dirty="0" smtClean="0"/>
              <a:t> </a:t>
            </a:r>
          </a:p>
          <a:p>
            <a:pPr algn="ctr"/>
            <a:endParaRPr lang="es-AR" dirty="0" smtClean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412776"/>
            <a:ext cx="508856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67544" y="188640"/>
            <a:ext cx="144016" cy="446449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99592" y="1412776"/>
            <a:ext cx="7776864" cy="4824536"/>
          </a:xfrm>
        </p:spPr>
        <p:txBody>
          <a:bodyPr>
            <a:normAutofit fontScale="90000"/>
          </a:bodyPr>
          <a:lstStyle/>
          <a:p>
            <a:pPr lvl="1" algn="ctr"/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  <a:latin typeface="+mj-lt"/>
              </a:rPr>
              <a:t/>
            </a:r>
            <a:br>
              <a:rPr lang="es-AR" sz="2400" b="1" dirty="0" smtClean="0">
                <a:solidFill>
                  <a:srgbClr val="C00000"/>
                </a:solidFill>
                <a:latin typeface="+mj-lt"/>
              </a:rPr>
            </a:br>
            <a:r>
              <a:rPr lang="es-AR" sz="2400" b="1" dirty="0" smtClean="0"/>
              <a:t>ECO-CAMPUS</a:t>
            </a:r>
            <a:r>
              <a:rPr lang="es-AR" sz="2400" b="1" dirty="0">
                <a:latin typeface="+mj-lt"/>
              </a:rPr>
              <a:t/>
            </a:r>
            <a:br>
              <a:rPr lang="es-AR" sz="2400" b="1" dirty="0">
                <a:latin typeface="+mj-lt"/>
              </a:rPr>
            </a:br>
            <a:r>
              <a:rPr lang="es-AR" sz="1600" dirty="0" smtClean="0">
                <a:latin typeface="+mj-lt"/>
              </a:rPr>
              <a:t>EL RELATO QUE EL PROYECTO INSTALA</a:t>
            </a:r>
            <a:br>
              <a:rPr lang="es-AR" sz="1600" dirty="0" smtClean="0">
                <a:latin typeface="+mj-lt"/>
              </a:rPr>
            </a:br>
            <a:r>
              <a:rPr lang="es-AR" sz="2400" dirty="0">
                <a:solidFill>
                  <a:srgbClr val="C00000"/>
                </a:solidFill>
                <a:latin typeface="+mj-lt"/>
              </a:rPr>
              <a:t/>
            </a:r>
            <a:br>
              <a:rPr lang="es-AR" sz="2400" dirty="0">
                <a:solidFill>
                  <a:srgbClr val="C00000"/>
                </a:solidFill>
                <a:latin typeface="+mj-lt"/>
              </a:rPr>
            </a:br>
            <a:r>
              <a:rPr lang="es-AR" sz="2400" b="1" dirty="0" smtClean="0">
                <a:solidFill>
                  <a:srgbClr val="C00000"/>
                </a:solidFill>
                <a:latin typeface="+mj-lt"/>
              </a:rPr>
              <a:t/>
            </a:r>
            <a:br>
              <a:rPr lang="es-AR" sz="2400" b="1" dirty="0" smtClean="0">
                <a:solidFill>
                  <a:srgbClr val="C00000"/>
                </a:solidFill>
                <a:latin typeface="+mj-lt"/>
              </a:rPr>
            </a:br>
            <a:r>
              <a:rPr lang="es-AR" sz="2400" b="1" dirty="0">
                <a:solidFill>
                  <a:srgbClr val="C00000"/>
                </a:solidFill>
                <a:latin typeface="+mj-lt"/>
              </a:rPr>
              <a:t/>
            </a:r>
            <a:br>
              <a:rPr lang="es-AR" sz="2400" b="1" dirty="0">
                <a:solidFill>
                  <a:srgbClr val="C00000"/>
                </a:solidFill>
                <a:latin typeface="+mj-lt"/>
              </a:rPr>
            </a:br>
            <a:r>
              <a:rPr lang="es-AR" sz="2400" b="1" dirty="0" smtClean="0">
                <a:solidFill>
                  <a:srgbClr val="C00000"/>
                </a:solidFill>
                <a:latin typeface="+mj-lt"/>
              </a:rPr>
              <a:t/>
            </a:r>
            <a:br>
              <a:rPr lang="es-AR" sz="2400" b="1" dirty="0" smtClean="0">
                <a:solidFill>
                  <a:srgbClr val="C00000"/>
                </a:solidFill>
                <a:latin typeface="+mj-lt"/>
              </a:rPr>
            </a:br>
            <a:r>
              <a:rPr lang="es-AR" sz="2400" b="1" dirty="0" smtClean="0">
                <a:solidFill>
                  <a:srgbClr val="C00000"/>
                </a:solidFill>
                <a:latin typeface="+mj-lt"/>
              </a:rPr>
              <a:t/>
            </a:r>
            <a:br>
              <a:rPr lang="es-AR" sz="2400" b="1" dirty="0" smtClean="0">
                <a:solidFill>
                  <a:srgbClr val="C00000"/>
                </a:solidFill>
                <a:latin typeface="+mj-lt"/>
              </a:rPr>
            </a:br>
            <a:r>
              <a:rPr lang="es-AR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/>
            </a:r>
            <a:br>
              <a:rPr lang="es-AR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es-A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/>
            </a:r>
            <a:br>
              <a:rPr lang="es-A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es-A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/>
            </a:r>
            <a:br>
              <a:rPr lang="es-AR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es-A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s-A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s-A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s-A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s-AR" dirty="0" smtClean="0"/>
              <a:t/>
            </a:r>
            <a:br>
              <a:rPr lang="es-AR" dirty="0" smtClean="0"/>
            </a:br>
            <a:r>
              <a:rPr lang="es-AR" sz="1600" dirty="0" smtClean="0"/>
              <a:t/>
            </a:r>
            <a:br>
              <a:rPr lang="es-AR" sz="1600" dirty="0" smtClean="0"/>
            </a:br>
            <a:r>
              <a:rPr lang="es-AR" sz="1800" dirty="0" smtClean="0"/>
              <a:t/>
            </a:r>
            <a:br>
              <a:rPr lang="es-AR" sz="1800" dirty="0" smtClean="0"/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ES" dirty="0" smtClean="0">
                <a:solidFill>
                  <a:srgbClr val="C00000"/>
                </a:solidFill>
              </a:rPr>
              <a:t/>
            </a:r>
            <a:br>
              <a:rPr lang="es-ES" dirty="0" smtClean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548680"/>
            <a:ext cx="9144000" cy="432048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5724128" y="548680"/>
            <a:ext cx="3318532" cy="41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7544" y="6165304"/>
            <a:ext cx="8424936" cy="72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748464" y="4941168"/>
            <a:ext cx="72008" cy="14401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755576" y="620688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smtClean="0"/>
              <a:t>LA UNIRBANIDAD</a:t>
            </a:r>
            <a:endParaRPr lang="es-ES_tradnl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5364088" y="548680"/>
            <a:ext cx="338437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/>
              <a:t>I CONGRESO  DE CC Y DS – LA PLATA - ARGENTINA</a:t>
            </a:r>
            <a:endParaRPr lang="es-AR" sz="1200" dirty="0"/>
          </a:p>
        </p:txBody>
      </p:sp>
      <p:sp>
        <p:nvSpPr>
          <p:cNvPr id="10" name="9 Rectángulo"/>
          <p:cNvSpPr/>
          <p:nvPr/>
        </p:nvSpPr>
        <p:spPr>
          <a:xfrm>
            <a:off x="5364088" y="404664"/>
            <a:ext cx="33843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/>
              <a:t>I TALLER INTERNACIONAL </a:t>
            </a:r>
            <a:r>
              <a:rPr lang="es-AR" sz="1200" dirty="0" smtClean="0"/>
              <a:t>DE </a:t>
            </a:r>
            <a:r>
              <a:rPr lang="es-AR" sz="1200" dirty="0" smtClean="0"/>
              <a:t>PREVENCION DE RIESGOS Y GESTIÓN AMBIENTAL </a:t>
            </a:r>
            <a:endParaRPr lang="es-AR" sz="1200" dirty="0" smtClean="0"/>
          </a:p>
          <a:p>
            <a:pPr algn="ctr"/>
            <a:r>
              <a:rPr lang="es-AR" sz="1200" dirty="0" smtClean="0"/>
              <a:t> LA PLATA - ARGENTINA</a:t>
            </a:r>
            <a:endParaRPr lang="es-AR" sz="1200" dirty="0"/>
          </a:p>
        </p:txBody>
      </p:sp>
      <p:pic>
        <p:nvPicPr>
          <p:cNvPr id="15" name="Picture 2" descr="Image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72816"/>
            <a:ext cx="7448773" cy="396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CuadroTexto"/>
          <p:cNvSpPr txBox="1"/>
          <p:nvPr/>
        </p:nvSpPr>
        <p:spPr>
          <a:xfrm>
            <a:off x="5220072" y="2564904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200" dirty="0" smtClean="0">
                <a:solidFill>
                  <a:srgbClr val="FFFF00"/>
                </a:solidFill>
              </a:rPr>
              <a:t>Ciencias Biológicas</a:t>
            </a:r>
            <a:endParaRPr lang="es-AR" sz="1200" dirty="0">
              <a:solidFill>
                <a:srgbClr val="FFFF00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491880" y="2636912"/>
            <a:ext cx="7718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200" dirty="0" smtClean="0">
                <a:solidFill>
                  <a:srgbClr val="FFFF00"/>
                </a:solidFill>
              </a:rPr>
              <a:t>Científico</a:t>
            </a:r>
            <a:endParaRPr lang="es-AR" sz="1200" dirty="0">
              <a:solidFill>
                <a:srgbClr val="FFFF00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1907704" y="2492896"/>
            <a:ext cx="11931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200" dirty="0" smtClean="0">
                <a:solidFill>
                  <a:srgbClr val="FFFF00"/>
                </a:solidFill>
              </a:rPr>
              <a:t>Ciencias Exactas</a:t>
            </a:r>
            <a:endParaRPr lang="es-AR" sz="1200" dirty="0">
              <a:solidFill>
                <a:srgbClr val="FFFF00"/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004048" y="4221088"/>
            <a:ext cx="7587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200" dirty="0" smtClean="0">
                <a:solidFill>
                  <a:srgbClr val="FFFF00"/>
                </a:solidFill>
              </a:rPr>
              <a:t>Artísticas</a:t>
            </a:r>
            <a:endParaRPr lang="es-AR" sz="1200" dirty="0">
              <a:solidFill>
                <a:srgbClr val="FFFF00"/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2627784" y="3717032"/>
            <a:ext cx="12298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200" dirty="0" smtClean="0">
                <a:solidFill>
                  <a:srgbClr val="FFFF00"/>
                </a:solidFill>
              </a:rPr>
              <a:t>Ciencias Sociales</a:t>
            </a:r>
            <a:endParaRPr lang="es-AR" sz="1200" dirty="0">
              <a:solidFill>
                <a:srgbClr val="FFFF00"/>
              </a:solidFill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3203848" y="4365104"/>
            <a:ext cx="11440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200" dirty="0" smtClean="0">
                <a:solidFill>
                  <a:srgbClr val="FFFF00"/>
                </a:solidFill>
              </a:rPr>
              <a:t>Taller de Teatro</a:t>
            </a:r>
            <a:endParaRPr lang="es-AR" sz="1200" dirty="0">
              <a:solidFill>
                <a:srgbClr val="FFFF00"/>
              </a:solidFill>
            </a:endParaRPr>
          </a:p>
        </p:txBody>
      </p:sp>
      <p:cxnSp>
        <p:nvCxnSpPr>
          <p:cNvPr id="21" name="20 Conector recto de flecha"/>
          <p:cNvCxnSpPr>
            <a:stCxn id="19" idx="1"/>
          </p:cNvCxnSpPr>
          <p:nvPr/>
        </p:nvCxnSpPr>
        <p:spPr>
          <a:xfrm rot="10800000" flipH="1">
            <a:off x="2627784" y="2276874"/>
            <a:ext cx="2790056" cy="1578659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rot="5400000">
            <a:off x="1738809" y="3525887"/>
            <a:ext cx="2787650" cy="1588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>
            <a:off x="2143125" y="3857625"/>
            <a:ext cx="3786188" cy="857250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Rectángulo"/>
          <p:cNvSpPr/>
          <p:nvPr/>
        </p:nvSpPr>
        <p:spPr>
          <a:xfrm>
            <a:off x="899592" y="4941168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s-ES" dirty="0" smtClean="0">
                <a:solidFill>
                  <a:srgbClr val="FFFF00"/>
                </a:solidFill>
                <a:latin typeface="Arial" charset="0"/>
              </a:rPr>
              <a:t>Los flujos de materia, energía, transportes y conocimientos que condicionan la </a:t>
            </a:r>
            <a:r>
              <a:rPr lang="es-ES" dirty="0" err="1" smtClean="0">
                <a:solidFill>
                  <a:srgbClr val="FFFF00"/>
                </a:solidFill>
                <a:latin typeface="Arial" charset="0"/>
              </a:rPr>
              <a:t>ecoforma</a:t>
            </a:r>
            <a:r>
              <a:rPr lang="es-ES" dirty="0" smtClean="0">
                <a:solidFill>
                  <a:srgbClr val="FFFF00"/>
                </a:solidFill>
                <a:latin typeface="Arial" charset="0"/>
              </a:rPr>
              <a:t>, en una visión sistémica y </a:t>
            </a:r>
            <a:r>
              <a:rPr lang="es-ES" dirty="0" err="1" smtClean="0">
                <a:solidFill>
                  <a:srgbClr val="FFFF00"/>
                </a:solidFill>
                <a:latin typeface="Arial" charset="0"/>
              </a:rPr>
              <a:t>multipolar</a:t>
            </a:r>
            <a:endParaRPr lang="es-ES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67544" y="188640"/>
            <a:ext cx="144016" cy="446449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1412776"/>
            <a:ext cx="7776864" cy="4824536"/>
          </a:xfrm>
        </p:spPr>
        <p:txBody>
          <a:bodyPr>
            <a:normAutofit fontScale="90000"/>
          </a:bodyPr>
          <a:lstStyle/>
          <a:p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>
                <a:solidFill>
                  <a:srgbClr val="C00000"/>
                </a:solidFill>
              </a:rPr>
              <a:t/>
            </a:r>
            <a:br>
              <a:rPr lang="es-AR" sz="2400" b="1" dirty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ARQUITECTO ANDRÉS FIANDRINO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/>
            </a:r>
            <a:br>
              <a:rPr lang="es-ES" dirty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548680"/>
            <a:ext cx="9144000" cy="432048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5724128" y="548680"/>
            <a:ext cx="3318532" cy="41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7544" y="6165304"/>
            <a:ext cx="8424936" cy="72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748464" y="4941168"/>
            <a:ext cx="72008" cy="14401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755576" y="620688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smtClean="0"/>
              <a:t>LA UNIRBANIDAD</a:t>
            </a:r>
            <a:endParaRPr lang="es-ES_tradnl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5364088" y="404664"/>
            <a:ext cx="33843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/>
              <a:t>I </a:t>
            </a:r>
            <a:r>
              <a:rPr lang="es-AR" sz="1200" dirty="0" smtClean="0"/>
              <a:t>CONGRESO  INTERNACIONAL DE </a:t>
            </a:r>
            <a:r>
              <a:rPr lang="es-AR" sz="1200" dirty="0" smtClean="0"/>
              <a:t>PREVENCION DE RIESGOS Y GESTION AMBIENTAL</a:t>
            </a:r>
            <a:endParaRPr lang="es-AR" sz="1200" dirty="0" smtClean="0"/>
          </a:p>
          <a:p>
            <a:pPr algn="ctr"/>
            <a:r>
              <a:rPr lang="es-AR" sz="1200" dirty="0" smtClean="0"/>
              <a:t> LA PLATA - ARGENTINA</a:t>
            </a:r>
            <a:endParaRPr lang="es-AR" sz="1200" dirty="0"/>
          </a:p>
        </p:txBody>
      </p:sp>
      <p:sp>
        <p:nvSpPr>
          <p:cNvPr id="14" name="13 Rectángulo"/>
          <p:cNvSpPr/>
          <p:nvPr/>
        </p:nvSpPr>
        <p:spPr>
          <a:xfrm>
            <a:off x="5436096" y="3933056"/>
            <a:ext cx="3707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/>
              <a:t>Figura 2: En los límites de la cuadricula urbana, “roza la</a:t>
            </a:r>
          </a:p>
          <a:p>
            <a:r>
              <a:rPr lang="es-AR" dirty="0" smtClean="0"/>
              <a:t>Ciudad”</a:t>
            </a:r>
            <a:endParaRPr lang="es-AR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3716"/>
            <a:ext cx="4464496" cy="4419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67544" y="188640"/>
            <a:ext cx="144016" cy="446449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1412776"/>
            <a:ext cx="7776864" cy="4824536"/>
          </a:xfrm>
        </p:spPr>
        <p:txBody>
          <a:bodyPr>
            <a:normAutofit fontScale="90000"/>
          </a:bodyPr>
          <a:lstStyle/>
          <a:p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>
                <a:solidFill>
                  <a:srgbClr val="C00000"/>
                </a:solidFill>
              </a:rPr>
              <a:t/>
            </a:r>
            <a:br>
              <a:rPr lang="es-AR" sz="2400" b="1" dirty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ARQUITECTO ANDRÉS FIANDRINO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/>
            </a:r>
            <a:br>
              <a:rPr lang="es-ES" dirty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548680"/>
            <a:ext cx="9144000" cy="432048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5724128" y="548680"/>
            <a:ext cx="3318532" cy="41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7544" y="6165304"/>
            <a:ext cx="8424936" cy="72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748464" y="4941168"/>
            <a:ext cx="72008" cy="14401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755576" y="620688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smtClean="0"/>
              <a:t>LA UNIRBANIDAD</a:t>
            </a:r>
            <a:endParaRPr lang="es-ES_tradnl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5364088" y="404664"/>
            <a:ext cx="33843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/>
              <a:t>I </a:t>
            </a:r>
            <a:r>
              <a:rPr lang="es-AR" sz="1200" dirty="0" smtClean="0"/>
              <a:t>CONGRESO  INTERNACIONAL DE </a:t>
            </a:r>
            <a:r>
              <a:rPr lang="es-AR" sz="1200" dirty="0" smtClean="0"/>
              <a:t>PREVENCION DE RIESGOS Y GESTION AMBIENTAL</a:t>
            </a:r>
            <a:endParaRPr lang="es-AR" sz="1200" dirty="0" smtClean="0"/>
          </a:p>
          <a:p>
            <a:pPr algn="ctr"/>
            <a:r>
              <a:rPr lang="es-AR" sz="1200" dirty="0" smtClean="0"/>
              <a:t> LA PLATA - ARGENTINA</a:t>
            </a:r>
            <a:endParaRPr lang="es-AR" sz="1200" dirty="0"/>
          </a:p>
        </p:txBody>
      </p:sp>
      <p:sp>
        <p:nvSpPr>
          <p:cNvPr id="14" name="13 Rectángulo"/>
          <p:cNvSpPr/>
          <p:nvPr/>
        </p:nvSpPr>
        <p:spPr>
          <a:xfrm>
            <a:off x="5436096" y="3933056"/>
            <a:ext cx="3528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/>
              <a:t>Figura 3: En el contexto rural, siempre vinculado con</a:t>
            </a:r>
          </a:p>
          <a:p>
            <a:r>
              <a:rPr lang="es-AR" dirty="0" smtClean="0"/>
              <a:t>rutas de acceso</a:t>
            </a:r>
            <a:endParaRPr lang="es-AR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482453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67544" y="188640"/>
            <a:ext cx="144016" cy="446449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1412776"/>
            <a:ext cx="7776864" cy="4824536"/>
          </a:xfrm>
        </p:spPr>
        <p:txBody>
          <a:bodyPr>
            <a:normAutofit fontScale="90000"/>
          </a:bodyPr>
          <a:lstStyle/>
          <a:p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>
                <a:solidFill>
                  <a:srgbClr val="C00000"/>
                </a:solidFill>
              </a:rPr>
              <a:t/>
            </a:r>
            <a:br>
              <a:rPr lang="es-AR" sz="2400" b="1" dirty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ARQUITECTO ANDRÉS FIANDRINO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/>
            </a:r>
            <a:br>
              <a:rPr lang="es-ES" dirty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548680"/>
            <a:ext cx="9144000" cy="432048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5724128" y="548680"/>
            <a:ext cx="3318532" cy="41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7544" y="6165304"/>
            <a:ext cx="8424936" cy="72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748464" y="4941168"/>
            <a:ext cx="72008" cy="14401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755576" y="620688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smtClean="0"/>
              <a:t>LA UNIRBANIDAD</a:t>
            </a:r>
            <a:endParaRPr lang="es-ES_tradnl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5364088" y="404664"/>
            <a:ext cx="33843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/>
              <a:t>I </a:t>
            </a:r>
            <a:r>
              <a:rPr lang="es-AR" sz="1200" dirty="0" smtClean="0"/>
              <a:t>CONGRESO  INTERNACIONAL DE </a:t>
            </a:r>
            <a:r>
              <a:rPr lang="es-AR" sz="1200" dirty="0" smtClean="0"/>
              <a:t>PREVENCION DE RIESGOS Y GESTION AMBIENTAL</a:t>
            </a:r>
            <a:endParaRPr lang="es-AR" sz="1200" dirty="0" smtClean="0"/>
          </a:p>
          <a:p>
            <a:pPr algn="ctr"/>
            <a:r>
              <a:rPr lang="es-AR" sz="1200" dirty="0" smtClean="0"/>
              <a:t> LA PLATA - ARGENTINA</a:t>
            </a:r>
            <a:endParaRPr lang="es-AR" sz="1200" dirty="0"/>
          </a:p>
        </p:txBody>
      </p:sp>
      <p:sp>
        <p:nvSpPr>
          <p:cNvPr id="14" name="13 Rectángulo"/>
          <p:cNvSpPr/>
          <p:nvPr/>
        </p:nvSpPr>
        <p:spPr>
          <a:xfrm>
            <a:off x="5436096" y="3933056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/>
              <a:t>Figura 4: Tipo “Disperso” en la cuadricula urbana,</a:t>
            </a:r>
            <a:endParaRPr lang="es-AR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4700821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67544" y="188640"/>
            <a:ext cx="144016" cy="446449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1412776"/>
            <a:ext cx="7776864" cy="4824536"/>
          </a:xfrm>
        </p:spPr>
        <p:txBody>
          <a:bodyPr>
            <a:normAutofit fontScale="90000"/>
          </a:bodyPr>
          <a:lstStyle/>
          <a:p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>
                <a:solidFill>
                  <a:srgbClr val="C00000"/>
                </a:solidFill>
              </a:rPr>
              <a:t/>
            </a:r>
            <a:br>
              <a:rPr lang="es-AR" sz="2400" b="1" dirty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ARQUITECTO ANDRÉS FIANDRINO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/>
            </a:r>
            <a:br>
              <a:rPr lang="es-ES" dirty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548680"/>
            <a:ext cx="9144000" cy="432048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5724128" y="548680"/>
            <a:ext cx="3318532" cy="41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7544" y="6165304"/>
            <a:ext cx="8424936" cy="72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748464" y="4941168"/>
            <a:ext cx="72008" cy="14401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755576" y="620688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smtClean="0"/>
              <a:t>LA UNIRBANIDAD</a:t>
            </a:r>
            <a:endParaRPr lang="es-ES_tradnl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5364088" y="404664"/>
            <a:ext cx="33843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/>
              <a:t>I </a:t>
            </a:r>
            <a:r>
              <a:rPr lang="es-AR" sz="1200" dirty="0" smtClean="0"/>
              <a:t>CONGRESO  INTERNACIONAL DE </a:t>
            </a:r>
            <a:r>
              <a:rPr lang="es-AR" sz="1200" dirty="0" smtClean="0"/>
              <a:t>PREVENCION DE RIESGOS Y GESTION AMBIENTAL</a:t>
            </a:r>
            <a:endParaRPr lang="es-AR" sz="1200" dirty="0" smtClean="0"/>
          </a:p>
          <a:p>
            <a:pPr algn="ctr"/>
            <a:r>
              <a:rPr lang="es-AR" sz="1200" dirty="0" smtClean="0"/>
              <a:t> LA PLATA - ARGENTINA</a:t>
            </a:r>
            <a:endParaRPr lang="es-AR" sz="1200" dirty="0"/>
          </a:p>
        </p:txBody>
      </p:sp>
      <p:sp>
        <p:nvSpPr>
          <p:cNvPr id="14" name="13 Rectángulo"/>
          <p:cNvSpPr/>
          <p:nvPr/>
        </p:nvSpPr>
        <p:spPr>
          <a:xfrm>
            <a:off x="5436096" y="3933056"/>
            <a:ext cx="3528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/>
              <a:t>Figura 5: El crecimiento de la ciudad, “absorbe” al </a:t>
            </a:r>
            <a:r>
              <a:rPr lang="es-AR" dirty="0" smtClean="0"/>
              <a:t>campus, </a:t>
            </a:r>
            <a:r>
              <a:rPr lang="es-AR" dirty="0" smtClean="0"/>
              <a:t>que originalmente era del tipo rural</a:t>
            </a:r>
            <a:endParaRPr lang="es-AR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4673911" cy="4239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67544" y="188640"/>
            <a:ext cx="144016" cy="446449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1412776"/>
            <a:ext cx="7776864" cy="4824536"/>
          </a:xfrm>
        </p:spPr>
        <p:txBody>
          <a:bodyPr>
            <a:normAutofit fontScale="90000"/>
          </a:bodyPr>
          <a:lstStyle/>
          <a:p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>
                <a:solidFill>
                  <a:srgbClr val="C00000"/>
                </a:solidFill>
              </a:rPr>
              <a:t/>
            </a:r>
            <a:br>
              <a:rPr lang="es-AR" sz="2400" b="1" dirty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ARQUITECTO ANDRÉS FIANDRINO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/>
            </a:r>
            <a:br>
              <a:rPr lang="es-ES" dirty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548680"/>
            <a:ext cx="9144000" cy="432048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5724128" y="548680"/>
            <a:ext cx="3318532" cy="41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7544" y="6165304"/>
            <a:ext cx="8424936" cy="72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748464" y="4941168"/>
            <a:ext cx="72008" cy="14401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755576" y="620688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smtClean="0"/>
              <a:t>LA UNIRBANIDAD</a:t>
            </a:r>
            <a:endParaRPr lang="es-ES_tradnl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5364088" y="404664"/>
            <a:ext cx="33843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/>
              <a:t>I </a:t>
            </a:r>
            <a:r>
              <a:rPr lang="es-AR" sz="1200" dirty="0" smtClean="0"/>
              <a:t>CONGRESO  INTERNACIONAL DE </a:t>
            </a:r>
            <a:r>
              <a:rPr lang="es-AR" sz="1200" dirty="0" smtClean="0"/>
              <a:t>PREVENCION DE RIESGOS Y GESTION AMBIENTAL</a:t>
            </a:r>
            <a:endParaRPr lang="es-AR" sz="1200" dirty="0" smtClean="0"/>
          </a:p>
          <a:p>
            <a:pPr algn="ctr"/>
            <a:r>
              <a:rPr lang="es-AR" sz="1200" dirty="0" smtClean="0"/>
              <a:t> LA PLATA - ARGENTINA</a:t>
            </a:r>
            <a:endParaRPr lang="es-AR" sz="1200" dirty="0"/>
          </a:p>
        </p:txBody>
      </p:sp>
      <p:sp>
        <p:nvSpPr>
          <p:cNvPr id="14" name="13 Rectángulo"/>
          <p:cNvSpPr/>
          <p:nvPr/>
        </p:nvSpPr>
        <p:spPr>
          <a:xfrm>
            <a:off x="5436096" y="3933056"/>
            <a:ext cx="3528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/>
              <a:t>Figura 6: Tipo “Mixto”, mezcla de cualquiera de las</a:t>
            </a:r>
          </a:p>
          <a:p>
            <a:r>
              <a:rPr lang="es-AR" dirty="0" smtClean="0"/>
              <a:t>versiones anteriores</a:t>
            </a:r>
            <a:endParaRPr lang="es-AR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9" y="1196752"/>
            <a:ext cx="4721479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67544" y="188640"/>
            <a:ext cx="144016" cy="446449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1412776"/>
            <a:ext cx="7776864" cy="4824536"/>
          </a:xfrm>
        </p:spPr>
        <p:txBody>
          <a:bodyPr>
            <a:normAutofit fontScale="90000"/>
          </a:bodyPr>
          <a:lstStyle/>
          <a:p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>
                <a:solidFill>
                  <a:srgbClr val="C00000"/>
                </a:solidFill>
              </a:rPr>
              <a:t/>
            </a:r>
            <a:br>
              <a:rPr lang="es-AR" sz="2400" b="1" dirty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ARQUITECTO ANDRÉS FIANDRINO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/>
            </a:r>
            <a:br>
              <a:rPr lang="es-ES" dirty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548680"/>
            <a:ext cx="9144000" cy="432048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5724128" y="548680"/>
            <a:ext cx="3318532" cy="41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7544" y="6165304"/>
            <a:ext cx="8424936" cy="72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748464" y="4941168"/>
            <a:ext cx="72008" cy="14401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755576" y="620688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smtClean="0"/>
              <a:t>LA UNIRBANIDAD</a:t>
            </a:r>
            <a:endParaRPr lang="es-ES_tradnl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5364088" y="404664"/>
            <a:ext cx="33843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/>
              <a:t>I </a:t>
            </a:r>
            <a:r>
              <a:rPr lang="es-AR" sz="1200" dirty="0" smtClean="0"/>
              <a:t>CONGRESO  INTERNACIONAL DE </a:t>
            </a:r>
            <a:r>
              <a:rPr lang="es-AR" sz="1200" dirty="0" smtClean="0"/>
              <a:t>PREVENCION DE RIESGOS Y GESTION AMBIENTAL</a:t>
            </a:r>
            <a:endParaRPr lang="es-AR" sz="1200" dirty="0" smtClean="0"/>
          </a:p>
          <a:p>
            <a:pPr algn="ctr"/>
            <a:r>
              <a:rPr lang="es-AR" sz="1200" dirty="0" smtClean="0"/>
              <a:t> LA PLATA - ARGENTINA</a:t>
            </a:r>
            <a:endParaRPr lang="es-AR" sz="1200" dirty="0"/>
          </a:p>
        </p:txBody>
      </p:sp>
      <p:sp>
        <p:nvSpPr>
          <p:cNvPr id="14" name="13 Rectángulo"/>
          <p:cNvSpPr/>
          <p:nvPr/>
        </p:nvSpPr>
        <p:spPr>
          <a:xfrm>
            <a:off x="4788024" y="2492896"/>
            <a:ext cx="3960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/>
              <a:t>Figura 7: Los campus rompen la lógica urbana, y la</a:t>
            </a:r>
          </a:p>
          <a:p>
            <a:r>
              <a:rPr lang="es-AR" dirty="0" smtClean="0"/>
              <a:t>suplantan con una propia</a:t>
            </a:r>
            <a:endParaRPr lang="es-AR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96752"/>
            <a:ext cx="3316328" cy="419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67544" y="188640"/>
            <a:ext cx="144016" cy="446449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1412776"/>
            <a:ext cx="7776864" cy="4824536"/>
          </a:xfrm>
        </p:spPr>
        <p:txBody>
          <a:bodyPr>
            <a:normAutofit fontScale="90000"/>
          </a:bodyPr>
          <a:lstStyle/>
          <a:p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>
                <a:solidFill>
                  <a:srgbClr val="C00000"/>
                </a:solidFill>
              </a:rPr>
              <a:t/>
            </a:r>
            <a:br>
              <a:rPr lang="es-AR" sz="2400" b="1" dirty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400" b="1" dirty="0" smtClean="0">
                <a:solidFill>
                  <a:srgbClr val="C00000"/>
                </a:solidFill>
              </a:rPr>
              <a:t/>
            </a:r>
            <a:br>
              <a:rPr lang="es-AR" sz="24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200" b="1" dirty="0">
                <a:solidFill>
                  <a:srgbClr val="C00000"/>
                </a:solidFill>
              </a:rPr>
              <a:t/>
            </a:r>
            <a:br>
              <a:rPr lang="es-AR" sz="2200" b="1" dirty="0">
                <a:solidFill>
                  <a:srgbClr val="C00000"/>
                </a:solidFill>
              </a:rPr>
            </a:b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ARQUITECTO ANDRÉS FIANDRINO</a:t>
            </a:r>
            <a:r>
              <a:rPr lang="es-AR" sz="2200" b="1" dirty="0" smtClean="0">
                <a:solidFill>
                  <a:srgbClr val="C00000"/>
                </a:solidFill>
              </a:rPr>
              <a:t/>
            </a:r>
            <a:br>
              <a:rPr lang="es-AR" sz="22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AR" sz="2000" b="1" dirty="0" smtClean="0">
                <a:solidFill>
                  <a:srgbClr val="C00000"/>
                </a:solidFill>
              </a:rPr>
              <a:t/>
            </a:r>
            <a:br>
              <a:rPr lang="es-AR" sz="2000" b="1" dirty="0" smtClean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/>
            </a:r>
            <a:br>
              <a:rPr lang="es-ES" dirty="0">
                <a:solidFill>
                  <a:srgbClr val="C00000"/>
                </a:solidFill>
              </a:rPr>
            </a:b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548680"/>
            <a:ext cx="9144000" cy="432048"/>
          </a:xfrm>
          <a:prstGeom prst="rect">
            <a:avLst/>
          </a:prstGeom>
          <a:solidFill>
            <a:srgbClr val="C00000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27" name="AutoShape 3"/>
          <p:cNvSpPr>
            <a:spLocks noChangeAspect="1" noChangeArrowheads="1" noTextEdit="1"/>
          </p:cNvSpPr>
          <p:nvPr/>
        </p:nvSpPr>
        <p:spPr bwMode="auto">
          <a:xfrm>
            <a:off x="5724128" y="548680"/>
            <a:ext cx="3318532" cy="41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7544" y="6165304"/>
            <a:ext cx="8424936" cy="72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748464" y="4941168"/>
            <a:ext cx="72008" cy="144016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755576" y="620688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600" b="1" dirty="0" smtClean="0"/>
              <a:t>LA UNIRBANIDAD</a:t>
            </a:r>
            <a:endParaRPr lang="es-ES_tradnl" sz="1600" b="1" dirty="0"/>
          </a:p>
        </p:txBody>
      </p:sp>
      <p:sp>
        <p:nvSpPr>
          <p:cNvPr id="12" name="11 Rectángulo"/>
          <p:cNvSpPr/>
          <p:nvPr/>
        </p:nvSpPr>
        <p:spPr>
          <a:xfrm>
            <a:off x="5364088" y="404664"/>
            <a:ext cx="33843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200" dirty="0" smtClean="0"/>
              <a:t>I </a:t>
            </a:r>
            <a:r>
              <a:rPr lang="es-AR" sz="1200" dirty="0" smtClean="0"/>
              <a:t>CONGRESO  INTERNACIONAL DE </a:t>
            </a:r>
            <a:r>
              <a:rPr lang="es-AR" sz="1200" dirty="0" smtClean="0"/>
              <a:t>PREVENCION DE RIESGOS Y GESTION AMBIENTAL</a:t>
            </a:r>
            <a:endParaRPr lang="es-AR" sz="1200" dirty="0" smtClean="0"/>
          </a:p>
          <a:p>
            <a:pPr algn="ctr"/>
            <a:r>
              <a:rPr lang="es-AR" sz="1200" dirty="0" smtClean="0"/>
              <a:t> LA PLATA - ARGENTINA</a:t>
            </a:r>
            <a:endParaRPr lang="es-AR" sz="1200" dirty="0"/>
          </a:p>
        </p:txBody>
      </p:sp>
      <p:sp>
        <p:nvSpPr>
          <p:cNvPr id="14" name="13 Rectángulo"/>
          <p:cNvSpPr/>
          <p:nvPr/>
        </p:nvSpPr>
        <p:spPr>
          <a:xfrm>
            <a:off x="5292080" y="1844824"/>
            <a:ext cx="33843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/>
              <a:t>Figura 8: </a:t>
            </a:r>
            <a:endParaRPr lang="es-AR" dirty="0" smtClean="0"/>
          </a:p>
          <a:p>
            <a:r>
              <a:rPr lang="es-AR" dirty="0" smtClean="0"/>
              <a:t>esquema </a:t>
            </a:r>
            <a:r>
              <a:rPr lang="es-AR" dirty="0" smtClean="0"/>
              <a:t>de implantación edilicia en el campus,</a:t>
            </a:r>
          </a:p>
          <a:p>
            <a:r>
              <a:rPr lang="es-AR" dirty="0" smtClean="0"/>
              <a:t>no se responde a un idea de desarrollo, rompe con</a:t>
            </a:r>
          </a:p>
          <a:p>
            <a:r>
              <a:rPr lang="es-AR" dirty="0" smtClean="0"/>
              <a:t>la estructura urbana</a:t>
            </a:r>
            <a:endParaRPr lang="es-AR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9" y="1340768"/>
            <a:ext cx="4711865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16348</TotalTime>
  <Words>771</Words>
  <Application>Microsoft Office PowerPoint</Application>
  <PresentationFormat>Presentación en pantalla (4:3)</PresentationFormat>
  <Paragraphs>172</Paragraphs>
  <Slides>27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9" baseType="lpstr">
      <vt:lpstr>Tema de Office</vt:lpstr>
      <vt:lpstr>Acrobat Document</vt:lpstr>
      <vt:lpstr>       LA UNIRBANIDAD             ARQUITECTO ANDRÉS FIANDRINO      </vt:lpstr>
      <vt:lpstr>                   ARQUITECTO ANDRÉS FIANDRINO      </vt:lpstr>
      <vt:lpstr>                   ARQUITECTO ANDRÉS FIANDRINO      </vt:lpstr>
      <vt:lpstr>                   ARQUITECTO ANDRÉS FIANDRINO      </vt:lpstr>
      <vt:lpstr>                   ARQUITECTO ANDRÉS FIANDRINO      </vt:lpstr>
      <vt:lpstr>                   ARQUITECTO ANDRÉS FIANDRINO      </vt:lpstr>
      <vt:lpstr>                   ARQUITECTO ANDRÉS FIANDRINO      </vt:lpstr>
      <vt:lpstr>                   ARQUITECTO ANDRÉS FIANDRINO      </vt:lpstr>
      <vt:lpstr>                   ARQUITECTO ANDRÉS FIANDRINO      </vt:lpstr>
      <vt:lpstr>                   ARQUITECTO ANDRÉS FIANDRINO      </vt:lpstr>
      <vt:lpstr>                   ARQUITECTO ANDRÉS FIANDRINO      </vt:lpstr>
      <vt:lpstr>                   ARQUITECTO ANDRÉS FIANDRINO      </vt:lpstr>
      <vt:lpstr>                   ARQUITECTO ANDRÉS FIANDRINO      </vt:lpstr>
      <vt:lpstr>                   ARQUITECTO ANDRÉS FIANDRINO      </vt:lpstr>
      <vt:lpstr>                   ARQUITECTO ANDRÉS FIANDRINO      </vt:lpstr>
      <vt:lpstr>                   ARQUITECTO ANDRÉS FIANDRINO      </vt:lpstr>
      <vt:lpstr>                   ARQUITECTO ANDRÉS FIANDRINO      </vt:lpstr>
      <vt:lpstr>                   ARQUITECTO ANDRÉS FIANDRINO      </vt:lpstr>
      <vt:lpstr>                   ARQUITECTO ANDRÉS FIANDRINO      </vt:lpstr>
      <vt:lpstr>                   ARQUITECTO ANDRÉS FIANDRINO      </vt:lpstr>
      <vt:lpstr>                     ARQUITECTO ANDRÉS FIANDRINO      </vt:lpstr>
      <vt:lpstr>                     ARQUITECTO ANDRÉS FIANDRINO      </vt:lpstr>
      <vt:lpstr>                     ARQUITECTO ANDRÉS FIANDRINO      </vt:lpstr>
      <vt:lpstr>                     ARQUITECTO ANDRÉS FIANDRINO      </vt:lpstr>
      <vt:lpstr>                     ARQUITECTO ANDRÉS FIANDRINO      </vt:lpstr>
      <vt:lpstr>                     ARQUITECTO ANDRÉS FIANDRINO      </vt:lpstr>
      <vt:lpstr>          ECO-CAMPUS EL RELATO QUE EL PROYECTO INSTALA                           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Andrés</dc:creator>
  <cp:lastModifiedBy>Andrés</cp:lastModifiedBy>
  <cp:revision>48</cp:revision>
  <dcterms:created xsi:type="dcterms:W3CDTF">2011-07-18T13:15:38Z</dcterms:created>
  <dcterms:modified xsi:type="dcterms:W3CDTF">2014-10-16T11:09:24Z</dcterms:modified>
</cp:coreProperties>
</file>